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6.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7.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8.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9.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10.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1.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2.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709" r:id="rId5"/>
    <p:sldMasterId id="2147493723" r:id="rId6"/>
    <p:sldMasterId id="2147493732" r:id="rId7"/>
    <p:sldMasterId id="2147493745" r:id="rId8"/>
    <p:sldMasterId id="2147493758" r:id="rId9"/>
    <p:sldMasterId id="2147493771" r:id="rId10"/>
    <p:sldMasterId id="2147493782" r:id="rId11"/>
    <p:sldMasterId id="2147493795" r:id="rId12"/>
    <p:sldMasterId id="2147493804" r:id="rId13"/>
    <p:sldMasterId id="2147493813" r:id="rId14"/>
    <p:sldMasterId id="2147493823" r:id="rId15"/>
    <p:sldMasterId id="2147493836" r:id="rId16"/>
  </p:sldMasterIdLst>
  <p:notesMasterIdLst>
    <p:notesMasterId r:id="rId92"/>
  </p:notesMasterIdLst>
  <p:handoutMasterIdLst>
    <p:handoutMasterId r:id="rId93"/>
  </p:handoutMasterIdLst>
  <p:sldIdLst>
    <p:sldId id="959" r:id="rId17"/>
    <p:sldId id="2142532375" r:id="rId18"/>
    <p:sldId id="824" r:id="rId19"/>
    <p:sldId id="826" r:id="rId20"/>
    <p:sldId id="827" r:id="rId21"/>
    <p:sldId id="994" r:id="rId22"/>
    <p:sldId id="2142532297" r:id="rId23"/>
    <p:sldId id="2142532298" r:id="rId24"/>
    <p:sldId id="1078" r:id="rId25"/>
    <p:sldId id="2142532372" r:id="rId26"/>
    <p:sldId id="1162" r:id="rId27"/>
    <p:sldId id="2142532370" r:id="rId28"/>
    <p:sldId id="2142532371" r:id="rId29"/>
    <p:sldId id="1163" r:id="rId30"/>
    <p:sldId id="2142532376" r:id="rId31"/>
    <p:sldId id="2142532387" r:id="rId32"/>
    <p:sldId id="2142532388" r:id="rId33"/>
    <p:sldId id="2142532386" r:id="rId34"/>
    <p:sldId id="384" r:id="rId35"/>
    <p:sldId id="385" r:id="rId36"/>
    <p:sldId id="2142532377" r:id="rId37"/>
    <p:sldId id="2142532320" r:id="rId38"/>
    <p:sldId id="1065" r:id="rId39"/>
    <p:sldId id="397" r:id="rId40"/>
    <p:sldId id="1068" r:id="rId41"/>
    <p:sldId id="399" r:id="rId42"/>
    <p:sldId id="1101" r:id="rId43"/>
    <p:sldId id="1066" r:id="rId44"/>
    <p:sldId id="368" r:id="rId45"/>
    <p:sldId id="1118" r:id="rId46"/>
    <p:sldId id="395" r:id="rId47"/>
    <p:sldId id="396" r:id="rId48"/>
    <p:sldId id="1119" r:id="rId49"/>
    <p:sldId id="1108" r:id="rId50"/>
    <p:sldId id="402" r:id="rId51"/>
    <p:sldId id="1174" r:id="rId52"/>
    <p:sldId id="1175" r:id="rId53"/>
    <p:sldId id="1176" r:id="rId54"/>
    <p:sldId id="1110" r:id="rId55"/>
    <p:sldId id="1120" r:id="rId56"/>
    <p:sldId id="1121" r:id="rId57"/>
    <p:sldId id="1122" r:id="rId58"/>
    <p:sldId id="2142532378" r:id="rId59"/>
    <p:sldId id="1133" r:id="rId60"/>
    <p:sldId id="462" r:id="rId61"/>
    <p:sldId id="464" r:id="rId62"/>
    <p:sldId id="465" r:id="rId63"/>
    <p:sldId id="466" r:id="rId64"/>
    <p:sldId id="467" r:id="rId65"/>
    <p:sldId id="468" r:id="rId66"/>
    <p:sldId id="469" r:id="rId67"/>
    <p:sldId id="393" r:id="rId68"/>
    <p:sldId id="394" r:id="rId69"/>
    <p:sldId id="2142532381" r:id="rId70"/>
    <p:sldId id="2142532362" r:id="rId71"/>
    <p:sldId id="2142532380" r:id="rId72"/>
    <p:sldId id="386" r:id="rId73"/>
    <p:sldId id="1047" r:id="rId74"/>
    <p:sldId id="1046" r:id="rId75"/>
    <p:sldId id="2142532361" r:id="rId76"/>
    <p:sldId id="2142532354" r:id="rId77"/>
    <p:sldId id="2142532356" r:id="rId78"/>
    <p:sldId id="387" r:id="rId79"/>
    <p:sldId id="2142532357" r:id="rId80"/>
    <p:sldId id="2142532358" r:id="rId81"/>
    <p:sldId id="2142532382" r:id="rId82"/>
    <p:sldId id="2142532379" r:id="rId83"/>
    <p:sldId id="2142532383" r:id="rId84"/>
    <p:sldId id="1249" r:id="rId85"/>
    <p:sldId id="1250" r:id="rId86"/>
    <p:sldId id="2142532366" r:id="rId87"/>
    <p:sldId id="2142532367" r:id="rId88"/>
    <p:sldId id="1254" r:id="rId89"/>
    <p:sldId id="2142532384" r:id="rId90"/>
    <p:sldId id="2142532385" r:id="rId91"/>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52"/>
    <p:restoredTop sz="96552"/>
  </p:normalViewPr>
  <p:slideViewPr>
    <p:cSldViewPr snapToObjects="1">
      <p:cViewPr varScale="1">
        <p:scale>
          <a:sx n="191" d="100"/>
          <a:sy n="191" d="100"/>
        </p:scale>
        <p:origin x="1048" y="784"/>
      </p:cViewPr>
      <p:guideLst>
        <p:guide orient="horz" pos="1620"/>
        <p:guide pos="2880"/>
      </p:guideLst>
    </p:cSldViewPr>
  </p:slideViewPr>
  <p:outlineViewPr>
    <p:cViewPr>
      <p:scale>
        <a:sx n="33" d="100"/>
        <a:sy n="33" d="100"/>
      </p:scale>
      <p:origin x="0" y="-101960"/>
    </p:cViewPr>
  </p:outlineViewPr>
  <p:notesTextViewPr>
    <p:cViewPr>
      <p:scale>
        <a:sx n="100" d="100"/>
        <a:sy n="100" d="100"/>
      </p:scale>
      <p:origin x="0" y="0"/>
    </p:cViewPr>
  </p:notesTextViewPr>
  <p:sorterViewPr>
    <p:cViewPr varScale="1">
      <p:scale>
        <a:sx n="1" d="1"/>
        <a:sy n="1" d="1"/>
      </p:scale>
      <p:origin x="0" y="-606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42" Type="http://schemas.openxmlformats.org/officeDocument/2006/relationships/slide" Target="slides/slide26.xml"/><Relationship Id="rId47" Type="http://schemas.openxmlformats.org/officeDocument/2006/relationships/slide" Target="slides/slide31.xml"/><Relationship Id="rId63" Type="http://schemas.openxmlformats.org/officeDocument/2006/relationships/slide" Target="slides/slide47.xml"/><Relationship Id="rId68" Type="http://schemas.openxmlformats.org/officeDocument/2006/relationships/slide" Target="slides/slide52.xml"/><Relationship Id="rId84" Type="http://schemas.openxmlformats.org/officeDocument/2006/relationships/slide" Target="slides/slide68.xml"/><Relationship Id="rId89" Type="http://schemas.openxmlformats.org/officeDocument/2006/relationships/slide" Target="slides/slide73.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 Target="slides/slide16.xml"/><Relationship Id="rId37" Type="http://schemas.openxmlformats.org/officeDocument/2006/relationships/slide" Target="slides/slide21.xml"/><Relationship Id="rId53" Type="http://schemas.openxmlformats.org/officeDocument/2006/relationships/slide" Target="slides/slide37.xml"/><Relationship Id="rId58" Type="http://schemas.openxmlformats.org/officeDocument/2006/relationships/slide" Target="slides/slide42.xml"/><Relationship Id="rId74" Type="http://schemas.openxmlformats.org/officeDocument/2006/relationships/slide" Target="slides/slide58.xml"/><Relationship Id="rId79" Type="http://schemas.openxmlformats.org/officeDocument/2006/relationships/slide" Target="slides/slide63.xml"/><Relationship Id="rId5" Type="http://schemas.openxmlformats.org/officeDocument/2006/relationships/slideMaster" Target="slideMasters/slideMaster2.xml"/><Relationship Id="rId90" Type="http://schemas.openxmlformats.org/officeDocument/2006/relationships/slide" Target="slides/slide74.xml"/><Relationship Id="rId95" Type="http://schemas.openxmlformats.org/officeDocument/2006/relationships/viewProps" Target="viewProps.xml"/><Relationship Id="rId22" Type="http://schemas.openxmlformats.org/officeDocument/2006/relationships/slide" Target="slides/slide6.xml"/><Relationship Id="rId27" Type="http://schemas.openxmlformats.org/officeDocument/2006/relationships/slide" Target="slides/slide11.xml"/><Relationship Id="rId43" Type="http://schemas.openxmlformats.org/officeDocument/2006/relationships/slide" Target="slides/slide27.xml"/><Relationship Id="rId48" Type="http://schemas.openxmlformats.org/officeDocument/2006/relationships/slide" Target="slides/slide32.xml"/><Relationship Id="rId64" Type="http://schemas.openxmlformats.org/officeDocument/2006/relationships/slide" Target="slides/slide48.xml"/><Relationship Id="rId69" Type="http://schemas.openxmlformats.org/officeDocument/2006/relationships/slide" Target="slides/slide53.xml"/><Relationship Id="rId80" Type="http://schemas.openxmlformats.org/officeDocument/2006/relationships/slide" Target="slides/slide64.xml"/><Relationship Id="rId85" Type="http://schemas.openxmlformats.org/officeDocument/2006/relationships/slide" Target="slides/slide69.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slide" Target="slides/slide59.xml"/><Relationship Id="rId83" Type="http://schemas.openxmlformats.org/officeDocument/2006/relationships/slide" Target="slides/slide67.xml"/><Relationship Id="rId88" Type="http://schemas.openxmlformats.org/officeDocument/2006/relationships/slide" Target="slides/slide72.xml"/><Relationship Id="rId91" Type="http://schemas.openxmlformats.org/officeDocument/2006/relationships/slide" Target="slides/slide75.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7.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slide" Target="slides/slide57.xml"/><Relationship Id="rId78" Type="http://schemas.openxmlformats.org/officeDocument/2006/relationships/slide" Target="slides/slide62.xml"/><Relationship Id="rId81" Type="http://schemas.openxmlformats.org/officeDocument/2006/relationships/slide" Target="slides/slide65.xml"/><Relationship Id="rId86" Type="http://schemas.openxmlformats.org/officeDocument/2006/relationships/slide" Target="slides/slide70.xml"/><Relationship Id="rId9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2.xml"/><Relationship Id="rId39" Type="http://schemas.openxmlformats.org/officeDocument/2006/relationships/slide" Target="slides/slide2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 Id="rId76" Type="http://schemas.openxmlformats.org/officeDocument/2006/relationships/slide" Target="slides/slide60.xml"/><Relationship Id="rId97"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55.xml"/><Relationship Id="rId92"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13.xml"/><Relationship Id="rId24" Type="http://schemas.openxmlformats.org/officeDocument/2006/relationships/slide" Target="slides/slide8.xml"/><Relationship Id="rId40" Type="http://schemas.openxmlformats.org/officeDocument/2006/relationships/slide" Target="slides/slide24.xml"/><Relationship Id="rId45" Type="http://schemas.openxmlformats.org/officeDocument/2006/relationships/slide" Target="slides/slide29.xml"/><Relationship Id="rId66" Type="http://schemas.openxmlformats.org/officeDocument/2006/relationships/slide" Target="slides/slide50.xml"/><Relationship Id="rId87" Type="http://schemas.openxmlformats.org/officeDocument/2006/relationships/slide" Target="slides/slide71.xml"/><Relationship Id="rId61" Type="http://schemas.openxmlformats.org/officeDocument/2006/relationships/slide" Target="slides/slide45.xml"/><Relationship Id="rId82" Type="http://schemas.openxmlformats.org/officeDocument/2006/relationships/slide" Target="slides/slide66.xml"/><Relationship Id="rId19" Type="http://schemas.openxmlformats.org/officeDocument/2006/relationships/slide" Target="slides/slide3.xml"/><Relationship Id="rId14" Type="http://schemas.openxmlformats.org/officeDocument/2006/relationships/slideMaster" Target="slideMasters/slideMaster11.xml"/><Relationship Id="rId30" Type="http://schemas.openxmlformats.org/officeDocument/2006/relationships/slide" Target="slides/slide14.xml"/><Relationship Id="rId35" Type="http://schemas.openxmlformats.org/officeDocument/2006/relationships/slide" Target="slides/slide19.xml"/><Relationship Id="rId56" Type="http://schemas.openxmlformats.org/officeDocument/2006/relationships/slide" Target="slides/slide40.xml"/><Relationship Id="rId77" Type="http://schemas.openxmlformats.org/officeDocument/2006/relationships/slide" Target="slides/slide61.xml"/><Relationship Id="rId8" Type="http://schemas.openxmlformats.org/officeDocument/2006/relationships/slideMaster" Target="slideMasters/slideMaster5.xml"/><Relationship Id="rId51" Type="http://schemas.openxmlformats.org/officeDocument/2006/relationships/slide" Target="slides/slide35.xml"/><Relationship Id="rId72" Type="http://schemas.openxmlformats.org/officeDocument/2006/relationships/slide" Target="slides/slide56.xml"/><Relationship Id="rId9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10/12/24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10/12/24</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786714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1D9FB-FC73-1CC6-A6DE-39AEBD989D36}"/>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1C15768C-9181-2ADC-9450-98EED527434D}"/>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03B6ACDF-0BB4-FCE0-730B-26DC2CFAB49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5BF9D6E1-5E3B-7799-65F7-C2BF82BA9FA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21</a:t>
            </a:fld>
            <a:endParaRPr lang="en-US" altLang="en-US"/>
          </a:p>
        </p:txBody>
      </p:sp>
    </p:spTree>
    <p:extLst>
      <p:ext uri="{BB962C8B-B14F-4D97-AF65-F5344CB8AC3E}">
        <p14:creationId xmlns:p14="http://schemas.microsoft.com/office/powerpoint/2010/main" val="2008797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01535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6EA8CD4-BE8A-459D-9D31-26FCFAB06D2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87231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73558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1A0A2931-304C-4865-B2DC-2F6371DEAF73}"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1" fontAlgn="base" latinLnBrk="0" hangingPunct="1">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34368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1" fontAlgn="base" latinLnBrk="0" hangingPunct="1">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MS PGothic" panose="020B0600070205080204" pitchFamily="34" charset="-128"/>
                <a:cs typeface="+mn-cs"/>
              </a:rPr>
              <a:pPr marL="0" marR="0" lvl="0" indent="0" algn="r" defTabSz="928787" rtl="0" eaLnBrk="1" fontAlgn="base" latinLnBrk="0" hangingPunct="1">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dirty="0">
              <a:ln>
                <a:noFill/>
              </a:ln>
              <a:solidFill>
                <a:prstClr val="black"/>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711662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308019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7040340-971D-4A83-83E8-822FA67F93D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07093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0D3EC4A-6F15-43AE-AA3C-5A809172836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64121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49983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47B81-0E87-08DC-ADB7-040F987BA102}"/>
            </a:ext>
          </a:extLst>
        </p:cNvPr>
        <p:cNvGrpSpPr/>
        <p:nvPr/>
      </p:nvGrpSpPr>
      <p:grpSpPr>
        <a:xfrm>
          <a:off x="0" y="0"/>
          <a:ext cx="0" cy="0"/>
          <a:chOff x="0" y="0"/>
          <a:chExt cx="0" cy="0"/>
        </a:xfrm>
      </p:grpSpPr>
      <p:sp>
        <p:nvSpPr>
          <p:cNvPr id="215041" name="Slide Image Placeholder 1">
            <a:extLst>
              <a:ext uri="{FF2B5EF4-FFF2-40B4-BE49-F238E27FC236}">
                <a16:creationId xmlns:a16="http://schemas.microsoft.com/office/drawing/2014/main" id="{CF3237E5-36EB-D713-D259-C4119579F74C}"/>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a:extLst>
              <a:ext uri="{FF2B5EF4-FFF2-40B4-BE49-F238E27FC236}">
                <a16:creationId xmlns:a16="http://schemas.microsoft.com/office/drawing/2014/main" id="{7A2078A0-0822-CA05-6E8F-49482E448F3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a:extLst>
              <a:ext uri="{FF2B5EF4-FFF2-40B4-BE49-F238E27FC236}">
                <a16:creationId xmlns:a16="http://schemas.microsoft.com/office/drawing/2014/main" id="{36C3BF9B-D5A4-4E84-F221-F14FB24DA88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30906987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659832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90173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935860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AFD31E9-BE10-4267-BC2D-73ADA680375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5235" name="Rectangle 2"/>
          <p:cNvSpPr>
            <a:spLocks noGrp="1" noRot="1" noChangeAspect="1" noChangeArrowheads="1" noTextEdit="1"/>
          </p:cNvSpPr>
          <p:nvPr>
            <p:ph type="sldImg"/>
          </p:nvPr>
        </p:nvSpPr>
        <p:spPr>
          <a:xfrm>
            <a:off x="404813" y="695325"/>
            <a:ext cx="6188075" cy="3481388"/>
          </a:xfrm>
          <a:ln/>
        </p:spPr>
      </p:sp>
      <p:sp>
        <p:nvSpPr>
          <p:cNvPr id="95236"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875251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485838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764250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F04CF4B-324E-46D0-BA47-9EB6AD9CA67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8307" name="Rectangle 2"/>
          <p:cNvSpPr>
            <a:spLocks noGrp="1" noRot="1" noChangeAspect="1" noChangeArrowheads="1" noTextEdit="1"/>
          </p:cNvSpPr>
          <p:nvPr>
            <p:ph type="sldImg"/>
          </p:nvPr>
        </p:nvSpPr>
        <p:spPr>
          <a:xfrm>
            <a:off x="1177925" y="695325"/>
            <a:ext cx="4641850" cy="3481388"/>
          </a:xfrm>
          <a:ln/>
        </p:spPr>
      </p:sp>
      <p:sp>
        <p:nvSpPr>
          <p:cNvPr id="98308"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250086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0967849-B9F5-4791-B1A9-03C13B82232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xfrm>
            <a:off x="1177925" y="695325"/>
            <a:ext cx="4641850" cy="3481388"/>
          </a:xfrm>
          <a:ln/>
        </p:spPr>
      </p:sp>
      <p:sp>
        <p:nvSpPr>
          <p:cNvPr id="99332"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844905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667AE9D-16D3-4C16-919A-75B127D37AD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0355" name="Rectangle 2"/>
          <p:cNvSpPr>
            <a:spLocks noGrp="1" noRot="1" noChangeAspect="1" noChangeArrowheads="1" noTextEdit="1"/>
          </p:cNvSpPr>
          <p:nvPr>
            <p:ph type="sldImg"/>
          </p:nvPr>
        </p:nvSpPr>
        <p:spPr>
          <a:xfrm>
            <a:off x="1177925" y="695325"/>
            <a:ext cx="4641850" cy="3481388"/>
          </a:xfrm>
          <a:ln/>
        </p:spPr>
      </p:sp>
      <p:sp>
        <p:nvSpPr>
          <p:cNvPr id="100356"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473614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13661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E35B0-4E03-A6C5-F39A-C51CFF7F72F4}"/>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A84C84E8-8493-1497-356B-9EF9602E8FA1}"/>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AEAAD46A-FF93-6DD9-72D5-9C0BD9DD157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4AE419CE-70AB-F14F-E04A-1DC67BF864F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43</a:t>
            </a:fld>
            <a:endParaRPr lang="en-US" altLang="en-US"/>
          </a:p>
        </p:txBody>
      </p:sp>
    </p:spTree>
    <p:extLst>
      <p:ext uri="{BB962C8B-B14F-4D97-AF65-F5344CB8AC3E}">
        <p14:creationId xmlns:p14="http://schemas.microsoft.com/office/powerpoint/2010/main" val="14054589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E8CD0-7CA4-E5C0-EEA9-87319299EDE7}"/>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702FD5F0-3D0D-2980-13A7-6185E9A8DA43}"/>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C17F5B61-8FDC-909E-3578-FDF387D27D2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43F06F67-821C-E14D-92DE-839EC049422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615083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2208861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FC40216D-0A9E-4598-BBBD-B7C39318A82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3666" name="Rectangle 2"/>
          <p:cNvSpPr>
            <a:spLocks noGrp="1" noRot="1" noChangeAspect="1" noChangeArrowheads="1" noTextEdit="1"/>
          </p:cNvSpPr>
          <p:nvPr>
            <p:ph type="sldImg"/>
          </p:nvPr>
        </p:nvSpPr>
        <p:spPr>
          <a:xfrm>
            <a:off x="417513" y="703263"/>
            <a:ext cx="6162675" cy="3467100"/>
          </a:xfrm>
          <a:ln/>
        </p:spPr>
      </p:sp>
      <p:sp>
        <p:nvSpPr>
          <p:cNvPr id="11366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518677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28C80B3-281C-47A9-A6F3-980AD41E77D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4690" name="Rectangle 2"/>
          <p:cNvSpPr>
            <a:spLocks noGrp="1" noRot="1" noChangeAspect="1" noChangeArrowheads="1" noTextEdit="1"/>
          </p:cNvSpPr>
          <p:nvPr>
            <p:ph type="sldImg"/>
          </p:nvPr>
        </p:nvSpPr>
        <p:spPr>
          <a:xfrm>
            <a:off x="1187450" y="703263"/>
            <a:ext cx="4622800" cy="3467100"/>
          </a:xfrm>
          <a:ln/>
        </p:spPr>
      </p:sp>
      <p:sp>
        <p:nvSpPr>
          <p:cNvPr id="11469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808852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339013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516BC0A-7AF6-411D-BE71-BCBBBCBA951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0C6C070-221F-4423-9214-3514A79EC7A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257168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21E99-2056-5464-5827-DBB3414102B6}"/>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9F0E88DA-032E-4C84-9898-4DCC4C1F6E20}"/>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CEDC6715-93A1-9DB9-6C84-35FB8D47DEC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5A583ED6-74D1-53C7-10EE-930E24E3E15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67</a:t>
            </a:fld>
            <a:endParaRPr lang="en-US" altLang="en-US"/>
          </a:p>
        </p:txBody>
      </p:sp>
    </p:spTree>
    <p:extLst>
      <p:ext uri="{BB962C8B-B14F-4D97-AF65-F5344CB8AC3E}">
        <p14:creationId xmlns:p14="http://schemas.microsoft.com/office/powerpoint/2010/main" val="2067094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a:t>
            </a:fld>
            <a:endParaRPr lang="en-US" altLang="en-US"/>
          </a:p>
        </p:txBody>
      </p:sp>
    </p:spTree>
    <p:extLst>
      <p:ext uri="{BB962C8B-B14F-4D97-AF65-F5344CB8AC3E}">
        <p14:creationId xmlns:p14="http://schemas.microsoft.com/office/powerpoint/2010/main" val="4121570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476DE-03ED-FD25-9261-D9CB8AA994EA}"/>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4A304C41-1AFF-AB4C-2EC7-C739C3E3DC36}"/>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61EB5D1B-D41A-C7FF-07BD-389676125B8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4A076260-61CC-919E-EFAF-ECDDC63159D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008141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32F97F58-FA04-4838-BA8D-1673429622F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308994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2E8ABFFE-D826-4EF9-B15D-4180085C23C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70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392115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E7D2E-4324-439C-42F7-E9CA63FD729B}"/>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25BD6292-DEEC-2D55-C253-CFAA4368B0D9}"/>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7F0FE781-39DA-7E0A-508A-ED3960292D0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8CE0846A-4B30-63CA-A413-9DF1D02EC7F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279058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E7871-7EEC-AEBD-F75E-F6A92EAC91D6}"/>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587088B7-CF51-47DD-F034-8662CB3C7F12}"/>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FCF9B8BE-CE93-03DB-5D17-CE8540E101E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14A52DBA-1EC4-2BFF-E9E0-B268E591813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2682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5B81DE-8FD2-8833-DCDD-263249B34075}"/>
            </a:ext>
          </a:extLst>
        </p:cNvPr>
        <p:cNvGrpSpPr/>
        <p:nvPr/>
      </p:nvGrpSpPr>
      <p:grpSpPr>
        <a:xfrm>
          <a:off x="0" y="0"/>
          <a:ext cx="0" cy="0"/>
          <a:chOff x="0" y="0"/>
          <a:chExt cx="0" cy="0"/>
        </a:xfrm>
      </p:grpSpPr>
      <p:sp>
        <p:nvSpPr>
          <p:cNvPr id="30721" name="Rectangle 7">
            <a:extLst>
              <a:ext uri="{FF2B5EF4-FFF2-40B4-BE49-F238E27FC236}">
                <a16:creationId xmlns:a16="http://schemas.microsoft.com/office/drawing/2014/main" id="{CCA43C1C-8A59-881C-E03D-B9921C974A17}"/>
              </a:ext>
            </a:extLst>
          </p:cNvPr>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6E3BFCD-61F2-489C-9C66-EB1B41452C5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2" name="Rectangle 2">
            <a:extLst>
              <a:ext uri="{FF2B5EF4-FFF2-40B4-BE49-F238E27FC236}">
                <a16:creationId xmlns:a16="http://schemas.microsoft.com/office/drawing/2014/main" id="{250BDF28-171D-4D2A-FD0F-8BBEE2D0D8F4}"/>
              </a:ext>
            </a:extLst>
          </p:cNvPr>
          <p:cNvSpPr>
            <a:spLocks noGrp="1" noRot="1" noChangeAspect="1" noChangeArrowheads="1" noTextEdit="1"/>
          </p:cNvSpPr>
          <p:nvPr>
            <p:ph type="sldImg"/>
          </p:nvPr>
        </p:nvSpPr>
        <p:spPr>
          <a:xfrm>
            <a:off x="404813" y="696913"/>
            <a:ext cx="6188075" cy="3481387"/>
          </a:xfrm>
          <a:ln/>
        </p:spPr>
      </p:sp>
      <p:sp>
        <p:nvSpPr>
          <p:cNvPr id="30723" name="Rectangle 3">
            <a:extLst>
              <a:ext uri="{FF2B5EF4-FFF2-40B4-BE49-F238E27FC236}">
                <a16:creationId xmlns:a16="http://schemas.microsoft.com/office/drawing/2014/main" id="{4ACEBB04-F5EB-B8EE-C65E-855475D0E3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0446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31896-8D08-382B-4784-9507683BFC81}"/>
            </a:ext>
          </a:extLst>
        </p:cNvPr>
        <p:cNvGrpSpPr/>
        <p:nvPr/>
      </p:nvGrpSpPr>
      <p:grpSpPr>
        <a:xfrm>
          <a:off x="0" y="0"/>
          <a:ext cx="0" cy="0"/>
          <a:chOff x="0" y="0"/>
          <a:chExt cx="0" cy="0"/>
        </a:xfrm>
      </p:grpSpPr>
      <p:sp>
        <p:nvSpPr>
          <p:cNvPr id="103426" name="Rectangle 7">
            <a:extLst>
              <a:ext uri="{FF2B5EF4-FFF2-40B4-BE49-F238E27FC236}">
                <a16:creationId xmlns:a16="http://schemas.microsoft.com/office/drawing/2014/main" id="{EB25F3DB-8180-5746-55DB-2403014AB1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5B977A4-0CF7-49CC-8CC4-1EEE95D117D8}"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12</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3427" name="Rectangle 2">
            <a:extLst>
              <a:ext uri="{FF2B5EF4-FFF2-40B4-BE49-F238E27FC236}">
                <a16:creationId xmlns:a16="http://schemas.microsoft.com/office/drawing/2014/main" id="{A2F22C0D-B9BD-FBE0-464A-4D5E4BE86D8B}"/>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255B32AF-C589-FD69-0F66-B99188A5BA5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89665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6819A-1890-117A-A974-44EDD05CC442}"/>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CA815361-AC6E-F723-D53B-B9EB555B111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794AFD60-2DC8-12A3-1469-E077F7F0A6E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E48AFC50-BA51-F3EA-961B-88FDAE490FB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15</a:t>
            </a:fld>
            <a:endParaRPr lang="en-US" altLang="en-US"/>
          </a:p>
        </p:txBody>
      </p:sp>
    </p:spTree>
    <p:extLst>
      <p:ext uri="{BB962C8B-B14F-4D97-AF65-F5344CB8AC3E}">
        <p14:creationId xmlns:p14="http://schemas.microsoft.com/office/powerpoint/2010/main" val="3282159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1C874-FF5A-1E3E-0A8D-25D3D9CE4AD3}"/>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799A64AE-60DF-67B7-1105-36EAEAA1CA73}"/>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7C14DBE8-2F84-8AF9-DD6A-8345FE739D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6E438A1F-4C2D-BF6B-C8ED-0477887D9F9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18</a:t>
            </a:fld>
            <a:endParaRPr lang="en-US" altLang="en-US"/>
          </a:p>
        </p:txBody>
      </p:sp>
    </p:spTree>
    <p:extLst>
      <p:ext uri="{BB962C8B-B14F-4D97-AF65-F5344CB8AC3E}">
        <p14:creationId xmlns:p14="http://schemas.microsoft.com/office/powerpoint/2010/main" val="3086519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1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76838347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10/12/24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51186974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10/12/24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38855644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359210948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996628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7004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10/12/24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16659271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10/12/24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416040660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10/12/24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48036385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10/12/24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77909323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10/12/24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2486229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26180571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705793163"/>
      </p:ext>
    </p:extLst>
  </p:cSld>
  <p:clrMapOvr>
    <a:masterClrMapping/>
  </p:clrMapOvr>
  <p:transition spd="med">
    <p:wipe dir="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27207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0053398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63427762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369293812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416270469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6355987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96951975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50263383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2485372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405712257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80037630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84673646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94772533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384134303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138397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900914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10/12/24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2590897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10/12/24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349922423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10/12/24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27707378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10/12/24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6276717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9887877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2618598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2023363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1415527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431703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5237256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517389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39855430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0576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6550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10/12/24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5438627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10/12/24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21549034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10/12/24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1810747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10/12/24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34816445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10/12/24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9358508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92159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685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6561567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7270172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9879725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2588974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2148597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55224839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3418026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6613514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38441165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873778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10/12/24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FE4AA2B4-1FA6-4C6A-BBB5-ECD85F1DBCB4}"/>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DD1855DD-42F7-4673-8C8A-FABC1C3C1B43}"/>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AC49C3D8-E326-414D-BA9C-243E694C011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4156"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58169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257175" indent="-257175">
              <a:buSzPct val="120000"/>
              <a:buFont typeface="Wingdings" panose="05000000000000000000" pitchFamily="2" charset="2"/>
              <a:buChar char="§"/>
              <a:defRPr/>
            </a:lvl1pPr>
            <a:lvl2pPr marL="600075" indent="-257175">
              <a:buSzPct val="110000"/>
              <a:buFont typeface="Arial" panose="020B0604020202020204" pitchFamily="34" charset="0"/>
              <a:buChar char="•"/>
              <a:defRPr/>
            </a:lvl2pPr>
            <a:lvl3pPr marL="814388" indent="-171450">
              <a:buFont typeface="Wingdings" panose="05000000000000000000" pitchFamily="2" charset="2"/>
              <a:buChar char="§"/>
              <a:defRPr/>
            </a:lvl3pPr>
            <a:lvl4pPr marL="1071563" indent="-171450">
              <a:buFont typeface="Arial" panose="020B0604020202020204" pitchFamily="34" charset="0"/>
              <a:buChar char="•"/>
              <a:defRPr/>
            </a:lvl4pPr>
            <a:lvl5pPr marL="1328738" indent="-17145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0FE2AF77-2F8F-413B-811B-93BB032E7234}"/>
              </a:ext>
            </a:extLst>
          </p:cNvPr>
          <p:cNvSpPr>
            <a:spLocks noGrp="1" noChangeArrowheads="1"/>
          </p:cNvSpPr>
          <p:nvPr>
            <p:ph type="sldNum" sz="quarter" idx="10"/>
          </p:nvPr>
        </p:nvSpPr>
        <p:spPr>
          <a:xfrm>
            <a:off x="6570663" y="4692899"/>
            <a:ext cx="1905000" cy="342900"/>
          </a:xfrm>
          <a:ln/>
        </p:spPr>
        <p:txBody>
          <a:bodyPr/>
          <a:lstStyle>
            <a:lvl1pPr>
              <a:defRPr/>
            </a:lvl1pPr>
          </a:lstStyle>
          <a:p>
            <a:pPr>
              <a:defRPr/>
            </a:pPr>
            <a:fld id="{CED84508-4F00-4F0B-AACD-78A429CB4E5F}" type="slidenum">
              <a:rPr lang="en-US" altLang="en-US"/>
              <a:pPr>
                <a:defRPr/>
              </a:pPr>
              <a:t>‹#›</a:t>
            </a:fld>
            <a:endParaRPr lang="en-US" altLang="en-US"/>
          </a:p>
        </p:txBody>
      </p:sp>
    </p:spTree>
    <p:extLst>
      <p:ext uri="{BB962C8B-B14F-4D97-AF65-F5344CB8AC3E}">
        <p14:creationId xmlns:p14="http://schemas.microsoft.com/office/powerpoint/2010/main" val="25911840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A5E12E5A-52A0-49A3-90D9-67F6A8904EB6}"/>
              </a:ext>
            </a:extLst>
          </p:cNvPr>
          <p:cNvSpPr>
            <a:spLocks noGrp="1" noChangeArrowheads="1"/>
          </p:cNvSpPr>
          <p:nvPr>
            <p:ph type="sldNum" sz="quarter" idx="10"/>
          </p:nvPr>
        </p:nvSpPr>
        <p:spPr>
          <a:ln/>
        </p:spPr>
        <p:txBody>
          <a:bodyPr/>
          <a:lstStyle>
            <a:lvl1pPr>
              <a:defRPr/>
            </a:lvl1pPr>
          </a:lstStyle>
          <a:p>
            <a:pPr>
              <a:defRPr/>
            </a:pPr>
            <a:fld id="{0E9D96D1-8274-4B5D-8DFC-F883A6F14658}" type="slidenum">
              <a:rPr lang="en-US" altLang="en-US"/>
              <a:pPr>
                <a:defRPr/>
              </a:pPr>
              <a:t>‹#›</a:t>
            </a:fld>
            <a:endParaRPr lang="en-US" altLang="en-US"/>
          </a:p>
        </p:txBody>
      </p:sp>
    </p:spTree>
    <p:extLst>
      <p:ext uri="{BB962C8B-B14F-4D97-AF65-F5344CB8AC3E}">
        <p14:creationId xmlns:p14="http://schemas.microsoft.com/office/powerpoint/2010/main" val="80212137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59F38EDD-F66A-45D6-8FD3-616B47D50948}"/>
              </a:ext>
            </a:extLst>
          </p:cNvPr>
          <p:cNvSpPr>
            <a:spLocks noGrp="1" noChangeArrowheads="1"/>
          </p:cNvSpPr>
          <p:nvPr>
            <p:ph type="sldNum" sz="quarter" idx="10"/>
          </p:nvPr>
        </p:nvSpPr>
        <p:spPr>
          <a:ln/>
        </p:spPr>
        <p:txBody>
          <a:bodyPr/>
          <a:lstStyle>
            <a:lvl1pPr>
              <a:defRPr/>
            </a:lvl1pPr>
          </a:lstStyle>
          <a:p>
            <a:pPr>
              <a:defRPr/>
            </a:pPr>
            <a:fld id="{11AFD2D0-2B20-464D-B9A5-A4F8EFBB301A}" type="slidenum">
              <a:rPr lang="en-US" altLang="en-US"/>
              <a:pPr>
                <a:defRPr/>
              </a:pPr>
              <a:t>‹#›</a:t>
            </a:fld>
            <a:endParaRPr lang="en-US" altLang="en-US"/>
          </a:p>
        </p:txBody>
      </p:sp>
    </p:spTree>
    <p:extLst>
      <p:ext uri="{BB962C8B-B14F-4D97-AF65-F5344CB8AC3E}">
        <p14:creationId xmlns:p14="http://schemas.microsoft.com/office/powerpoint/2010/main" val="165979391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C9AEAD15-CC4E-4DDB-BCB4-BFD6B09414E4}"/>
              </a:ext>
            </a:extLst>
          </p:cNvPr>
          <p:cNvSpPr>
            <a:spLocks noGrp="1" noChangeArrowheads="1"/>
          </p:cNvSpPr>
          <p:nvPr>
            <p:ph type="sldNum" sz="quarter" idx="10"/>
          </p:nvPr>
        </p:nvSpPr>
        <p:spPr>
          <a:ln/>
        </p:spPr>
        <p:txBody>
          <a:bodyPr/>
          <a:lstStyle>
            <a:lvl1pPr>
              <a:defRPr/>
            </a:lvl1pPr>
          </a:lstStyle>
          <a:p>
            <a:pPr>
              <a:defRPr/>
            </a:pPr>
            <a:fld id="{CC32850B-7953-43C3-84E7-6C4CDDE3446E}" type="slidenum">
              <a:rPr lang="en-US" altLang="en-US"/>
              <a:pPr>
                <a:defRPr/>
              </a:pPr>
              <a:t>‹#›</a:t>
            </a:fld>
            <a:endParaRPr lang="en-US" altLang="en-US"/>
          </a:p>
        </p:txBody>
      </p:sp>
    </p:spTree>
    <p:extLst>
      <p:ext uri="{BB962C8B-B14F-4D97-AF65-F5344CB8AC3E}">
        <p14:creationId xmlns:p14="http://schemas.microsoft.com/office/powerpoint/2010/main" val="49417102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6290DBB-0BCD-459F-8E4F-FA120878EA0D}"/>
              </a:ext>
            </a:extLst>
          </p:cNvPr>
          <p:cNvSpPr>
            <a:spLocks noGrp="1" noChangeArrowheads="1"/>
          </p:cNvSpPr>
          <p:nvPr>
            <p:ph type="sldNum" sz="quarter" idx="10"/>
          </p:nvPr>
        </p:nvSpPr>
        <p:spPr>
          <a:ln/>
        </p:spPr>
        <p:txBody>
          <a:bodyPr/>
          <a:lstStyle>
            <a:lvl1pPr>
              <a:defRPr/>
            </a:lvl1pPr>
          </a:lstStyle>
          <a:p>
            <a:pPr>
              <a:defRPr/>
            </a:pPr>
            <a:fld id="{B6589094-62D5-4D43-96BD-D3CB3B0121DA}" type="slidenum">
              <a:rPr lang="en-US" altLang="en-US"/>
              <a:pPr>
                <a:defRPr/>
              </a:pPr>
              <a:t>‹#›</a:t>
            </a:fld>
            <a:endParaRPr lang="en-US" altLang="en-US"/>
          </a:p>
        </p:txBody>
      </p:sp>
    </p:spTree>
    <p:extLst>
      <p:ext uri="{BB962C8B-B14F-4D97-AF65-F5344CB8AC3E}">
        <p14:creationId xmlns:p14="http://schemas.microsoft.com/office/powerpoint/2010/main" val="308991760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FEF0AAB0-38F5-434C-B2C0-AABEF56E6D3C}"/>
              </a:ext>
            </a:extLst>
          </p:cNvPr>
          <p:cNvSpPr>
            <a:spLocks noGrp="1" noChangeArrowheads="1"/>
          </p:cNvSpPr>
          <p:nvPr>
            <p:ph type="sldNum" sz="quarter" idx="10"/>
          </p:nvPr>
        </p:nvSpPr>
        <p:spPr>
          <a:ln/>
        </p:spPr>
        <p:txBody>
          <a:bodyPr/>
          <a:lstStyle>
            <a:lvl1pPr>
              <a:defRPr/>
            </a:lvl1pPr>
          </a:lstStyle>
          <a:p>
            <a:pPr>
              <a:defRPr/>
            </a:pPr>
            <a:fld id="{B580F6F2-DE47-4EBC-8416-864F9C93A553}" type="slidenum">
              <a:rPr lang="en-US" altLang="en-US"/>
              <a:pPr>
                <a:defRPr/>
              </a:pPr>
              <a:t>‹#›</a:t>
            </a:fld>
            <a:endParaRPr lang="en-US" altLang="en-US"/>
          </a:p>
        </p:txBody>
      </p:sp>
    </p:spTree>
    <p:extLst>
      <p:ext uri="{BB962C8B-B14F-4D97-AF65-F5344CB8AC3E}">
        <p14:creationId xmlns:p14="http://schemas.microsoft.com/office/powerpoint/2010/main" val="17033035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219F498-DC72-46C9-809D-A3E9B9733C90}"/>
              </a:ext>
            </a:extLst>
          </p:cNvPr>
          <p:cNvSpPr>
            <a:spLocks noGrp="1" noChangeArrowheads="1"/>
          </p:cNvSpPr>
          <p:nvPr>
            <p:ph type="sldNum" sz="quarter" idx="10"/>
          </p:nvPr>
        </p:nvSpPr>
        <p:spPr>
          <a:ln/>
        </p:spPr>
        <p:txBody>
          <a:bodyPr/>
          <a:lstStyle>
            <a:lvl1pPr>
              <a:defRPr/>
            </a:lvl1pPr>
          </a:lstStyle>
          <a:p>
            <a:pPr>
              <a:defRPr/>
            </a:pPr>
            <a:fld id="{B0BC50A1-0700-4943-9F0D-0C1C7AD36C56}" type="slidenum">
              <a:rPr lang="en-US" altLang="en-US"/>
              <a:pPr>
                <a:defRPr/>
              </a:pPr>
              <a:t>‹#›</a:t>
            </a:fld>
            <a:endParaRPr lang="en-US" altLang="en-US"/>
          </a:p>
        </p:txBody>
      </p:sp>
    </p:spTree>
    <p:extLst>
      <p:ext uri="{BB962C8B-B14F-4D97-AF65-F5344CB8AC3E}">
        <p14:creationId xmlns:p14="http://schemas.microsoft.com/office/powerpoint/2010/main" val="4059670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14A3BEA6-AB75-48BD-9865-B5CCFF6E4725}"/>
              </a:ext>
            </a:extLst>
          </p:cNvPr>
          <p:cNvSpPr>
            <a:spLocks noGrp="1" noChangeArrowheads="1"/>
          </p:cNvSpPr>
          <p:nvPr>
            <p:ph type="sldNum" sz="quarter" idx="10"/>
          </p:nvPr>
        </p:nvSpPr>
        <p:spPr>
          <a:ln/>
        </p:spPr>
        <p:txBody>
          <a:bodyPr/>
          <a:lstStyle>
            <a:lvl1pPr>
              <a:defRPr/>
            </a:lvl1pPr>
          </a:lstStyle>
          <a:p>
            <a:pPr>
              <a:defRPr/>
            </a:pPr>
            <a:fld id="{72C02FA7-47FF-4F4C-9EE7-33C697A225AB}" type="slidenum">
              <a:rPr lang="en-US" altLang="en-US"/>
              <a:pPr>
                <a:defRPr/>
              </a:pPr>
              <a:t>‹#›</a:t>
            </a:fld>
            <a:endParaRPr lang="en-US" altLang="en-US"/>
          </a:p>
        </p:txBody>
      </p:sp>
    </p:spTree>
    <p:extLst>
      <p:ext uri="{BB962C8B-B14F-4D97-AF65-F5344CB8AC3E}">
        <p14:creationId xmlns:p14="http://schemas.microsoft.com/office/powerpoint/2010/main" val="83631481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5D59350B-1AE9-4A98-9789-0A3801BD2D02}"/>
              </a:ext>
            </a:extLst>
          </p:cNvPr>
          <p:cNvSpPr>
            <a:spLocks noGrp="1" noChangeArrowheads="1"/>
          </p:cNvSpPr>
          <p:nvPr>
            <p:ph type="sldNum" sz="quarter" idx="10"/>
          </p:nvPr>
        </p:nvSpPr>
        <p:spPr>
          <a:ln/>
        </p:spPr>
        <p:txBody>
          <a:bodyPr/>
          <a:lstStyle>
            <a:lvl1pPr>
              <a:defRPr/>
            </a:lvl1pPr>
          </a:lstStyle>
          <a:p>
            <a:pPr>
              <a:defRPr/>
            </a:pPr>
            <a:fld id="{3B8A592D-06D1-4335-9885-C76101E98296}" type="slidenum">
              <a:rPr lang="en-US" altLang="en-US"/>
              <a:pPr>
                <a:defRPr/>
              </a:pPr>
              <a:t>‹#›</a:t>
            </a:fld>
            <a:endParaRPr lang="en-US" altLang="en-US"/>
          </a:p>
        </p:txBody>
      </p:sp>
    </p:spTree>
    <p:extLst>
      <p:ext uri="{BB962C8B-B14F-4D97-AF65-F5344CB8AC3E}">
        <p14:creationId xmlns:p14="http://schemas.microsoft.com/office/powerpoint/2010/main" val="291711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10/12/24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4B28524-8AC4-4458-AAD1-C4223972BCE3}"/>
              </a:ext>
            </a:extLst>
          </p:cNvPr>
          <p:cNvSpPr>
            <a:spLocks noGrp="1" noChangeArrowheads="1"/>
          </p:cNvSpPr>
          <p:nvPr>
            <p:ph type="sldNum" sz="quarter" idx="10"/>
          </p:nvPr>
        </p:nvSpPr>
        <p:spPr>
          <a:ln/>
        </p:spPr>
        <p:txBody>
          <a:bodyPr/>
          <a:lstStyle>
            <a:lvl1pPr>
              <a:defRPr/>
            </a:lvl1pPr>
          </a:lstStyle>
          <a:p>
            <a:pPr>
              <a:defRPr/>
            </a:pPr>
            <a:fld id="{A7C5E8B3-FD31-41B6-9315-34F8ECD716C8}" type="slidenum">
              <a:rPr lang="en-US" altLang="en-US"/>
              <a:pPr>
                <a:defRPr/>
              </a:pPr>
              <a:t>‹#›</a:t>
            </a:fld>
            <a:endParaRPr lang="en-US" altLang="en-US"/>
          </a:p>
        </p:txBody>
      </p:sp>
    </p:spTree>
    <p:extLst>
      <p:ext uri="{BB962C8B-B14F-4D97-AF65-F5344CB8AC3E}">
        <p14:creationId xmlns:p14="http://schemas.microsoft.com/office/powerpoint/2010/main" val="6344208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12F6940A-5EB3-4E43-837D-85F46C6F6DE5}"/>
              </a:ext>
            </a:extLst>
          </p:cNvPr>
          <p:cNvSpPr>
            <a:spLocks noGrp="1" noChangeArrowheads="1"/>
          </p:cNvSpPr>
          <p:nvPr>
            <p:ph type="sldNum" sz="quarter" idx="10"/>
          </p:nvPr>
        </p:nvSpPr>
        <p:spPr>
          <a:ln/>
        </p:spPr>
        <p:txBody>
          <a:bodyPr/>
          <a:lstStyle>
            <a:lvl1pPr>
              <a:defRPr/>
            </a:lvl1pPr>
          </a:lstStyle>
          <a:p>
            <a:pPr>
              <a:defRPr/>
            </a:pPr>
            <a:fld id="{9204979C-6AB0-44D1-9772-4F19E45F1086}" type="slidenum">
              <a:rPr lang="en-US" altLang="en-US"/>
              <a:pPr>
                <a:defRPr/>
              </a:pPr>
              <a:t>‹#›</a:t>
            </a:fld>
            <a:endParaRPr lang="en-US" altLang="en-US"/>
          </a:p>
        </p:txBody>
      </p:sp>
    </p:spTree>
    <p:extLst>
      <p:ext uri="{BB962C8B-B14F-4D97-AF65-F5344CB8AC3E}">
        <p14:creationId xmlns:p14="http://schemas.microsoft.com/office/powerpoint/2010/main" val="25972770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898299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123046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53574151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62372429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48585596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93248988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6365644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78196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10/12/24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95644631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98819545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82136368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62198539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95918509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545908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865485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10/12/24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390048929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10/12/24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342404592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10/12/24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739272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10/12/24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10/12/24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1842546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02DB04-0C1C-8C49-B65E-A9668E39A9C7}"/>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9" name="Title 8">
            <a:extLst>
              <a:ext uri="{FF2B5EF4-FFF2-40B4-BE49-F238E27FC236}">
                <a16:creationId xmlns:a16="http://schemas.microsoft.com/office/drawing/2014/main" id="{98341DC2-F80D-BD4F-90EE-4B809029C2D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65302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6576C04-D572-9D4D-8F10-3E7CBF2FDD8E}"/>
              </a:ext>
            </a:extLst>
          </p:cNvPr>
          <p:cNvSpPr>
            <a:spLocks noGrp="1"/>
          </p:cNvSpPr>
          <p:nvPr>
            <p:ph type="body" sz="quarter" idx="13"/>
          </p:nvPr>
        </p:nvSpPr>
        <p:spPr>
          <a:xfrm>
            <a:off x="457200" y="800100"/>
            <a:ext cx="8229599"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72029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10/12/24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2558205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345236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620636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7000637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89374093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62835942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545928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083786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3625958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10139410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70389437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62321699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55668569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72082692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99568073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813418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65989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10/12/24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3740832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779856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10/12/24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425883135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10/12/24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264000949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10/12/24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373947492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10/12/24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93042626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48693951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526886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4637470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10/12/24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37848303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10/12/24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322372179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10/12/24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92034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1.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5" Type="http://schemas.openxmlformats.org/officeDocument/2006/relationships/slideLayout" Target="../slideLayouts/slideLayout98.xml"/><Relationship Id="rId10" Type="http://schemas.openxmlformats.org/officeDocument/2006/relationships/image" Target="../media/image1.emf"/><Relationship Id="rId4" Type="http://schemas.openxmlformats.org/officeDocument/2006/relationships/slideLayout" Target="../slideLayouts/slideLayout97.xml"/><Relationship Id="rId9"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image" Target="../media/image1.emf"/><Relationship Id="rId5" Type="http://schemas.openxmlformats.org/officeDocument/2006/relationships/slideLayout" Target="../slideLayouts/slideLayout106.xml"/><Relationship Id="rId10" Type="http://schemas.openxmlformats.org/officeDocument/2006/relationships/theme" Target="../theme/theme11.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theme" Target="../theme/theme12.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image" Target="../media/image2.jpeg"/></Relationships>
</file>

<file path=ppt/slideMasters/_rels/slideMaster13.xml.rels><?xml version="1.0" encoding="UTF-8" standalone="yes"?>
<Relationships xmlns="http://schemas.openxmlformats.org/package/2006/relationships"><Relationship Id="rId8" Type="http://schemas.openxmlformats.org/officeDocument/2006/relationships/theme" Target="../theme/theme13.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5" Type="http://schemas.openxmlformats.org/officeDocument/2006/relationships/slideLayout" Target="../slideLayouts/slideLayout127.xml"/><Relationship Id="rId4" Type="http://schemas.openxmlformats.org/officeDocument/2006/relationships/slideLayout" Target="../slideLayouts/slideLayout126.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10" Type="http://schemas.openxmlformats.org/officeDocument/2006/relationships/image" Target="../media/image1.emf"/><Relationship Id="rId4" Type="http://schemas.openxmlformats.org/officeDocument/2006/relationships/slideLayout" Target="../slideLayouts/slideLayout23.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4.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theme" Target="../theme/theme5.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image" Target="../media/image2.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theme" Target="../theme/theme6.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image" Target="../media/image2.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image" Target="../media/image1.emf"/><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theme" Target="../theme/theme7.xml"/><Relationship Id="rId5" Type="http://schemas.openxmlformats.org/officeDocument/2006/relationships/slideLayout" Target="../slideLayouts/slideLayout6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theme" Target="../theme/theme8.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image" Target="../media/image2.jpe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3.xml"/><Relationship Id="rId3" Type="http://schemas.openxmlformats.org/officeDocument/2006/relationships/slideLayout" Target="../slideLayouts/slideLayout88.xml"/><Relationship Id="rId7" Type="http://schemas.openxmlformats.org/officeDocument/2006/relationships/slideLayout" Target="../slideLayouts/slideLayout92.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5" Type="http://schemas.openxmlformats.org/officeDocument/2006/relationships/slideLayout" Target="../slideLayouts/slideLayout90.xml"/><Relationship Id="rId10" Type="http://schemas.openxmlformats.org/officeDocument/2006/relationships/image" Target="../media/image1.emf"/><Relationship Id="rId4" Type="http://schemas.openxmlformats.org/officeDocument/2006/relationships/slideLayout" Target="../slideLayouts/slideLayout89.xml"/><Relationship Id="rId9"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(F24): </a:t>
            </a:r>
            <a:r>
              <a:rPr lang="en-US" altLang="en-US" sz="1050" i="1" dirty="0">
                <a:solidFill>
                  <a:schemeClr val="bg1"/>
                </a:solidFill>
              </a:rPr>
              <a:t>Lecture 6 – ER(5), Relational(5), SQL (5)</a:t>
            </a:r>
            <a:br>
              <a:rPr lang="en-US" altLang="en-US" sz="1050" i="1" baseline="0" dirty="0">
                <a:solidFill>
                  <a:schemeClr val="bg1"/>
                </a:solidFill>
              </a:rPr>
            </a:b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(S24): </a:t>
            </a:r>
            <a:r>
              <a:rPr lang="en-US" altLang="en-US" sz="1050" i="1" dirty="0">
                <a:solidFill>
                  <a:schemeClr val="bg1"/>
                </a:solidFill>
              </a:rPr>
              <a:t>Lecture 6: ER, Relational, SQL (V)</a:t>
            </a:r>
            <a:br>
              <a:rPr lang="en-US" altLang="en-US" sz="1050" i="1" baseline="0" dirty="0">
                <a:solidFill>
                  <a:schemeClr val="bg1"/>
                </a:solidFill>
              </a:rPr>
            </a:b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856248203"/>
      </p:ext>
    </p:extLst>
  </p:cSld>
  <p:clrMap bg1="lt1" tx1="dk1" bg2="lt2" tx2="dk2" accent1="accent1" accent2="accent2" accent3="accent3" accent4="accent4" accent5="accent5" accent6="accent6" hlink="hlink" folHlink="folHlink"/>
  <p:sldLayoutIdLst>
    <p:sldLayoutId id="2147493805" r:id="rId1"/>
    <p:sldLayoutId id="2147493806" r:id="rId2"/>
    <p:sldLayoutId id="2147493807" r:id="rId3"/>
    <p:sldLayoutId id="2147493808" r:id="rId4"/>
    <p:sldLayoutId id="2147493809" r:id="rId5"/>
    <p:sldLayoutId id="2147493810" r:id="rId6"/>
    <p:sldLayoutId id="2147493811" r:id="rId7"/>
    <p:sldLayoutId id="2147493812"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dirty="0">
                <a:solidFill>
                  <a:schemeClr val="bg1"/>
                </a:solidFill>
              </a:rPr>
              <a:t>Lecture 7: ER, Apps, SQL, Projects </a:t>
            </a:r>
            <a:br>
              <a:rPr lang="en-US" altLang="en-US" sz="105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2839231482"/>
      </p:ext>
    </p:extLst>
  </p:cSld>
  <p:clrMap bg1="lt1" tx1="dk1" bg2="lt2" tx2="dk2" accent1="accent1" accent2="accent2" accent3="accent3" accent4="accent4" accent5="accent5" accent6="accent6" hlink="hlink" folHlink="folHlink"/>
  <p:sldLayoutIdLst>
    <p:sldLayoutId id="2147493814" r:id="rId1"/>
    <p:sldLayoutId id="2147493815" r:id="rId2"/>
    <p:sldLayoutId id="2147493816" r:id="rId3"/>
    <p:sldLayoutId id="2147493817" r:id="rId4"/>
    <p:sldLayoutId id="2147493818" r:id="rId5"/>
    <p:sldLayoutId id="2147493819" r:id="rId6"/>
    <p:sldLayoutId id="2147493820" r:id="rId7"/>
    <p:sldLayoutId id="2147493821" r:id="rId8"/>
    <p:sldLayoutId id="2147493822"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9325553"/>
      </p:ext>
    </p:extLst>
  </p:cSld>
  <p:clrMap bg1="lt1" tx1="dk1" bg2="lt2" tx2="dk2" accent1="accent1" accent2="accent2" accent3="accent3" accent4="accent4" accent5="accent5" accent6="accent6" hlink="hlink" folHlink="folHlink"/>
  <p:sldLayoutIdLst>
    <p:sldLayoutId id="2147493824" r:id="rId1"/>
    <p:sldLayoutId id="2147493825" r:id="rId2"/>
    <p:sldLayoutId id="2147493826" r:id="rId3"/>
    <p:sldLayoutId id="2147493827" r:id="rId4"/>
    <p:sldLayoutId id="2147493828" r:id="rId5"/>
    <p:sldLayoutId id="2147493829" r:id="rId6"/>
    <p:sldLayoutId id="2147493830" r:id="rId7"/>
    <p:sldLayoutId id="2147493831" r:id="rId8"/>
    <p:sldLayoutId id="2147493832" r:id="rId9"/>
    <p:sldLayoutId id="2147493833" r:id="rId10"/>
    <p:sldLayoutId id="2147493834" r:id="rId11"/>
    <p:sldLayoutId id="2147493835"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(S24): </a:t>
            </a:r>
            <a:r>
              <a:rPr lang="en-US" altLang="en-US" sz="1050" i="1" dirty="0">
                <a:solidFill>
                  <a:schemeClr val="bg1"/>
                </a:solidFill>
              </a:rPr>
              <a:t>Lecture 7: ER, Relational, SQL (VI)</a:t>
            </a:r>
            <a:br>
              <a:rPr lang="en-US" altLang="en-US" sz="1050" i="1" baseline="0" dirty="0">
                <a:solidFill>
                  <a:schemeClr val="bg1"/>
                </a:solidFill>
              </a:rPr>
            </a:b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3853041779"/>
      </p:ext>
    </p:extLst>
  </p:cSld>
  <p:clrMap bg1="lt1" tx1="dk1" bg2="lt2" tx2="dk2" accent1="accent1" accent2="accent2" accent3="accent3" accent4="accent4" accent5="accent5" accent6="accent6" hlink="hlink" folHlink="folHlink"/>
  <p:sldLayoutIdLst>
    <p:sldLayoutId id="2147493837" r:id="rId1"/>
    <p:sldLayoutId id="2147493838" r:id="rId2"/>
    <p:sldLayoutId id="2147493839" r:id="rId3"/>
    <p:sldLayoutId id="2147493840" r:id="rId4"/>
    <p:sldLayoutId id="2147493841" r:id="rId5"/>
    <p:sldLayoutId id="2147493842" r:id="rId6"/>
    <p:sldLayoutId id="2147493843"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4018310"/>
      </p:ext>
    </p:extLst>
  </p:cSld>
  <p:clrMap bg1="lt1" tx1="dk1" bg2="lt2" tx2="dk2" accent1="accent1" accent2="accent2" accent3="accent3" accent4="accent4" accent5="accent5" accent6="accent6" hlink="hlink" folHlink="folHlink"/>
  <p:sldLayoutIdLst>
    <p:sldLayoutId id="2147493710" r:id="rId1"/>
    <p:sldLayoutId id="2147493711" r:id="rId2"/>
    <p:sldLayoutId id="2147493713" r:id="rId3"/>
    <p:sldLayoutId id="2147493714" r:id="rId4"/>
    <p:sldLayoutId id="2147493715" r:id="rId5"/>
    <p:sldLayoutId id="2147493716" r:id="rId6"/>
    <p:sldLayoutId id="2147493717" r:id="rId7"/>
    <p:sldLayoutId id="2147493718" r:id="rId8"/>
    <p:sldLayoutId id="2147493719" r:id="rId9"/>
    <p:sldLayoutId id="2147493720" r:id="rId10"/>
    <p:sldLayoutId id="2147493721" r:id="rId11"/>
    <p:sldLayoutId id="2147493722"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(F23): </a:t>
            </a:r>
            <a:r>
              <a:rPr lang="en-US" altLang="en-US" sz="900" i="1" dirty="0">
                <a:solidFill>
                  <a:schemeClr val="bg1"/>
                </a:solidFill>
              </a:rPr>
              <a:t>Lecture 6: ER, Relational, SQL V, Applications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1785016271"/>
      </p:ext>
    </p:extLst>
  </p:cSld>
  <p:clrMap bg1="lt1" tx1="dk1" bg2="lt2" tx2="dk2" accent1="accent1" accent2="accent2" accent3="accent3" accent4="accent4" accent5="accent5" accent6="accent6" hlink="hlink" folHlink="folHlink"/>
  <p:sldLayoutIdLst>
    <p:sldLayoutId id="2147493724" r:id="rId1"/>
    <p:sldLayoutId id="2147493725" r:id="rId2"/>
    <p:sldLayoutId id="2147493726" r:id="rId3"/>
    <p:sldLayoutId id="2147493727" r:id="rId4"/>
    <p:sldLayoutId id="2147493728" r:id="rId5"/>
    <p:sldLayoutId id="2147493729" r:id="rId6"/>
    <p:sldLayoutId id="2147493730" r:id="rId7"/>
    <p:sldLayoutId id="2147493731"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3692740"/>
      </p:ext>
    </p:extLst>
  </p:cSld>
  <p:clrMap bg1="lt1" tx1="dk1" bg2="lt2" tx2="dk2" accent1="accent1" accent2="accent2" accent3="accent3" accent4="accent4" accent5="accent5" accent6="accent6" hlink="hlink" folHlink="folHlink"/>
  <p:sldLayoutIdLst>
    <p:sldLayoutId id="2147493733" r:id="rId1"/>
    <p:sldLayoutId id="2147493734" r:id="rId2"/>
    <p:sldLayoutId id="2147493735" r:id="rId3"/>
    <p:sldLayoutId id="2147493736" r:id="rId4"/>
    <p:sldLayoutId id="2147493737" r:id="rId5"/>
    <p:sldLayoutId id="2147493738" r:id="rId6"/>
    <p:sldLayoutId id="2147493739" r:id="rId7"/>
    <p:sldLayoutId id="2147493740" r:id="rId8"/>
    <p:sldLayoutId id="2147493741" r:id="rId9"/>
    <p:sldLayoutId id="2147493742" r:id="rId10"/>
    <p:sldLayoutId id="2147493743" r:id="rId11"/>
    <p:sldLayoutId id="2147493744"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48A0A33-DAF4-4E01-9EFC-4F1B17F7A3F0}"/>
              </a:ext>
            </a:extLst>
          </p:cNvPr>
          <p:cNvSpPr>
            <a:spLocks noGrp="1" noChangeArrowheads="1"/>
          </p:cNvSpPr>
          <p:nvPr>
            <p:ph type="body" idx="1"/>
          </p:nvPr>
        </p:nvSpPr>
        <p:spPr bwMode="auto">
          <a:xfrm>
            <a:off x="814388"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chemeClr val="bg2"/>
                </a:solidFill>
                <a:latin typeface="Times New Roman" panose="02020603050405020304" pitchFamily="18" charset="0"/>
              </a:defRPr>
            </a:lvl1pPr>
          </a:lstStyle>
          <a:p>
            <a:pPr>
              <a:defRPr/>
            </a:pPr>
            <a:fld id="{059FFB63-CDCC-491F-AF2C-DD10F7602377}" type="slidenum">
              <a:rPr lang="en-US" altLang="en-US"/>
              <a:pPr>
                <a:defRPr/>
              </a:pPr>
              <a:t>‹#›</a:t>
            </a:fld>
            <a:endParaRPr lang="en-US" altLang="en-US"/>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13.</a:t>
            </a:r>
            <a:fld id="{465E19B2-DA7E-4A4D-A955-3117C9F14C62}"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70B0BAF4-3624-4F5B-83AF-93EB8F0247B6}"/>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9" descr="Cover-6Ed"/>
          <p:cNvPicPr>
            <a:picLocks noChangeAspect="1" noChangeArrowheads="1"/>
          </p:cNvPicPr>
          <p:nvPr userDrawn="1"/>
        </p:nvPicPr>
        <p:blipFill>
          <a:blip r:embed="rId14"/>
          <a:stretch>
            <a:fillRect/>
          </a:stretch>
        </p:blipFill>
        <p:spPr bwMode="auto">
          <a:xfrm>
            <a:off x="-5777" y="6235"/>
            <a:ext cx="799066" cy="7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9846303"/>
      </p:ext>
    </p:extLst>
  </p:cSld>
  <p:clrMap bg1="lt1" tx1="dk1" bg2="lt2" tx2="dk2" accent1="accent1" accent2="accent2" accent3="accent3" accent4="accent4" accent5="accent5" accent6="accent6" hlink="hlink" folHlink="folHlink"/>
  <p:sldLayoutIdLst>
    <p:sldLayoutId id="2147493746" r:id="rId1"/>
    <p:sldLayoutId id="2147493747" r:id="rId2"/>
    <p:sldLayoutId id="2147493748" r:id="rId3"/>
    <p:sldLayoutId id="2147493749" r:id="rId4"/>
    <p:sldLayoutId id="2147493750" r:id="rId5"/>
    <p:sldLayoutId id="2147493751" r:id="rId6"/>
    <p:sldLayoutId id="2147493752" r:id="rId7"/>
    <p:sldLayoutId id="2147493753" r:id="rId8"/>
    <p:sldLayoutId id="2147493754" r:id="rId9"/>
    <p:sldLayoutId id="2147493755" r:id="rId10"/>
    <p:sldLayoutId id="2147493756" r:id="rId11"/>
    <p:sldLayoutId id="2147493757"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0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0455796"/>
      </p:ext>
    </p:extLst>
  </p:cSld>
  <p:clrMap bg1="lt1" tx1="dk1" bg2="lt2" tx2="dk2" accent1="accent1" accent2="accent2" accent3="accent3" accent4="accent4" accent5="accent5" accent6="accent6" hlink="hlink" folHlink="folHlink"/>
  <p:sldLayoutIdLst>
    <p:sldLayoutId id="2147493759" r:id="rId1"/>
    <p:sldLayoutId id="2147493760" r:id="rId2"/>
    <p:sldLayoutId id="2147493761" r:id="rId3"/>
    <p:sldLayoutId id="2147493762" r:id="rId4"/>
    <p:sldLayoutId id="2147493763" r:id="rId5"/>
    <p:sldLayoutId id="2147493764" r:id="rId6"/>
    <p:sldLayoutId id="2147493765" r:id="rId7"/>
    <p:sldLayoutId id="2147493766" r:id="rId8"/>
    <p:sldLayoutId id="2147493767" r:id="rId9"/>
    <p:sldLayoutId id="2147493768" r:id="rId10"/>
    <p:sldLayoutId id="2147493769" r:id="rId11"/>
    <p:sldLayoutId id="2147493770"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(S23): </a:t>
            </a:r>
            <a:r>
              <a:rPr lang="en-US" altLang="en-US" sz="900" i="1" dirty="0">
                <a:solidFill>
                  <a:schemeClr val="bg1"/>
                </a:solidFill>
              </a:rPr>
              <a:t>Lecture 6: ER, Relational, SQL, Scenarios, Applications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2602919461"/>
      </p:ext>
    </p:extLst>
  </p:cSld>
  <p:clrMap bg1="lt1" tx1="dk1" bg2="lt2" tx2="dk2" accent1="accent1" accent2="accent2" accent3="accent3" accent4="accent4" accent5="accent5" accent6="accent6" hlink="hlink" folHlink="folHlink"/>
  <p:sldLayoutIdLst>
    <p:sldLayoutId id="2147493772" r:id="rId1"/>
    <p:sldLayoutId id="2147493773" r:id="rId2"/>
    <p:sldLayoutId id="2147493774" r:id="rId3"/>
    <p:sldLayoutId id="2147493775" r:id="rId4"/>
    <p:sldLayoutId id="2147493776" r:id="rId5"/>
    <p:sldLayoutId id="2147493777" r:id="rId6"/>
    <p:sldLayoutId id="2147493778" r:id="rId7"/>
    <p:sldLayoutId id="2147493779" r:id="rId8"/>
    <p:sldLayoutId id="2147493780" r:id="rId9"/>
    <p:sldLayoutId id="2147493781" r:id="rId10"/>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6762750" y="4960144"/>
            <a:ext cx="2381250" cy="207749"/>
          </a:xfrm>
          <a:prstGeom prst="rect">
            <a:avLst/>
          </a:prstGeom>
          <a:noFill/>
          <a:ln>
            <a:noFill/>
          </a:ln>
          <a:extLst>
            <a:ext uri="{909E8E84-426E-40dd-AFC4-6F175D3DCCD1}"/>
            <a:ext uri="{91240B29-F687-4f45-9708-019B960494DF}"/>
          </a:extLst>
        </p:spPr>
        <p:txBody>
          <a:bodyPr wrap="squar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5.</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4527272"/>
      </p:ext>
    </p:extLst>
  </p:cSld>
  <p:clrMap bg1="lt1" tx1="dk1" bg2="lt2" tx2="dk2" accent1="accent1" accent2="accent2" accent3="accent3" accent4="accent4" accent5="accent5" accent6="accent6" hlink="hlink" folHlink="folHlink"/>
  <p:sldLayoutIdLst>
    <p:sldLayoutId id="2147493783" r:id="rId1"/>
    <p:sldLayoutId id="2147493784" r:id="rId2"/>
    <p:sldLayoutId id="2147493785" r:id="rId3"/>
    <p:sldLayoutId id="2147493786" r:id="rId4"/>
    <p:sldLayoutId id="2147493787" r:id="rId5"/>
    <p:sldLayoutId id="2147493788" r:id="rId6"/>
    <p:sldLayoutId id="2147493789" r:id="rId7"/>
    <p:sldLayoutId id="2147493790" r:id="rId8"/>
    <p:sldLayoutId id="2147493791" r:id="rId9"/>
    <p:sldLayoutId id="2147493792" r:id="rId10"/>
    <p:sldLayoutId id="2147493793" r:id="rId11"/>
    <p:sldLayoutId id="2147493794"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i="1" dirty="0">
                <a:solidFill>
                  <a:schemeClr val="bg1"/>
                </a:solidFill>
              </a:rPr>
              <a:t>Lecture 4: ER, Relational, SQL (IV)</a:t>
            </a:r>
            <a:br>
              <a:rPr lang="en-US" altLang="en-US" sz="1050" i="1" baseline="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272556657"/>
      </p:ext>
    </p:extLst>
  </p:cSld>
  <p:clrMap bg1="lt1" tx1="dk1" bg2="lt2" tx2="dk2" accent1="accent1" accent2="accent2" accent3="accent3" accent4="accent4" accent5="accent5" accent6="accent6" hlink="hlink" folHlink="folHlink"/>
  <p:sldLayoutIdLst>
    <p:sldLayoutId id="2147493796" r:id="rId1"/>
    <p:sldLayoutId id="2147493797" r:id="rId2"/>
    <p:sldLayoutId id="2147493798" r:id="rId3"/>
    <p:sldLayoutId id="2147493799" r:id="rId4"/>
    <p:sldLayoutId id="2147493800" r:id="rId5"/>
    <p:sldLayoutId id="2147493801" r:id="rId6"/>
    <p:sldLayoutId id="2147493802" r:id="rId7"/>
    <p:sldLayoutId id="2147493803"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Database_catalog" TargetMode="External"/><Relationship Id="rId2" Type="http://schemas.openxmlformats.org/officeDocument/2006/relationships/hyperlink" Target="https://en.wikipedia.org/wiki/Metadata" TargetMode="Externa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73.xml"/><Relationship Id="rId4" Type="http://schemas.openxmlformats.org/officeDocument/2006/relationships/image" Target="../media/image1.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5.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6.xml"/><Relationship Id="rId1" Type="http://schemas.openxmlformats.org/officeDocument/2006/relationships/slideLayout" Target="../slideLayouts/slideLayout93.xml"/><Relationship Id="rId4" Type="http://schemas.openxmlformats.org/officeDocument/2006/relationships/image" Target="../media/image1.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5.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9.xml"/><Relationship Id="rId1" Type="http://schemas.openxmlformats.org/officeDocument/2006/relationships/slideLayout" Target="../slideLayouts/slideLayout93.xml"/><Relationship Id="rId4" Type="http://schemas.openxmlformats.org/officeDocument/2006/relationships/image" Target="../media/image1.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5.xml"/></Relationships>
</file>

<file path=ppt/slides/_rels/slide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2.xml"/><Relationship Id="rId1" Type="http://schemas.openxmlformats.org/officeDocument/2006/relationships/slideLayout" Target="../slideLayouts/slideLayout75.xml"/><Relationship Id="rId4" Type="http://schemas.openxmlformats.org/officeDocument/2006/relationships/image" Target="../media/image1.e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9.xml"/><Relationship Id="rId1" Type="http://schemas.openxmlformats.org/officeDocument/2006/relationships/slideLayout" Target="../slideLayouts/slideLayout75.xml"/><Relationship Id="rId4" Type="http://schemas.openxmlformats.org/officeDocument/2006/relationships/image" Target="../media/image1.emf"/></Relationships>
</file>

<file path=ppt/slides/_rels/slide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4.xml"/></Relationships>
</file>

<file path=ppt/slides/_rels/slide4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94.xml"/></Relationships>
</file>

<file path=ppt/slides/_rels/slide4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2.xml"/><Relationship Id="rId1" Type="http://schemas.openxmlformats.org/officeDocument/2006/relationships/slideLayout" Target="../slideLayouts/slideLayout102.xml"/><Relationship Id="rId4" Type="http://schemas.openxmlformats.org/officeDocument/2006/relationships/image" Target="../media/image1.emf"/></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2.xml"/></Relationships>
</file>

<file path=ppt/slides/_rels/slide5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hyperlink" Target="https://www.essentialsql.com/introduction-common-table-expressions-ctes/" TargetMode="External"/><Relationship Id="rId1" Type="http://schemas.openxmlformats.org/officeDocument/2006/relationships/slideLayout" Target="../slideLayouts/slideLayout102.xml"/></Relationships>
</file>

<file path=ppt/slides/_rels/slide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2.xml"/></Relationships>
</file>

<file path=ppt/slides/_rels/slide6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5.xml"/><Relationship Id="rId1" Type="http://schemas.openxmlformats.org/officeDocument/2006/relationships/slideLayout" Target="../slideLayouts/slideLayout123.xml"/><Relationship Id="rId4" Type="http://schemas.openxmlformats.org/officeDocument/2006/relationships/image" Target="../media/image1.em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5.xml"/></Relationships>
</file>

<file path=ppt/slides/_rels/slide6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8.xml"/><Relationship Id="rId1" Type="http://schemas.openxmlformats.org/officeDocument/2006/relationships/slideLayout" Target="../slideLayouts/slideLayout75.xml"/><Relationship Id="rId4" Type="http://schemas.openxmlformats.org/officeDocument/2006/relationships/image" Target="../media/image1.emf"/></Relationships>
</file>

<file path=ppt/slides/_rels/slide6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6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0.xml"/><Relationship Id="rId1" Type="http://schemas.openxmlformats.org/officeDocument/2006/relationships/slideLayout" Target="../slideLayouts/slideLayout73.xml"/><Relationship Id="rId4" Type="http://schemas.openxmlformats.org/officeDocument/2006/relationships/image" Target="../media/image1.emf"/></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0.xml"/><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developer.imdb.com/non-commercial-datasets/" TargetMode="Externa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3.xml"/><Relationship Id="rId1" Type="http://schemas.openxmlformats.org/officeDocument/2006/relationships/slideLayout" Target="../slideLayouts/slideLayout73.xml"/><Relationship Id="rId4" Type="http://schemas.openxmlformats.org/officeDocument/2006/relationships/image" Target="../media/image1.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003, V03, Fall 2024</a:t>
            </a:r>
            <a:br>
              <a:rPr lang="en-US" altLang="en-US" sz="3200" i="1" dirty="0"/>
            </a:br>
            <a:r>
              <a:rPr lang="en-US" altLang="en-US" sz="2800" i="1" dirty="0"/>
              <a:t>Lecture 6: ER(5), Relational(5), SQL(5)</a:t>
            </a:r>
            <a:endParaRPr lang="en-US" altLang="en-US" sz="3200" i="1" dirty="0"/>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Tree>
    <p:extLst>
      <p:ext uri="{BB962C8B-B14F-4D97-AF65-F5344CB8AC3E}">
        <p14:creationId xmlns:p14="http://schemas.microsoft.com/office/powerpoint/2010/main" val="3078825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8C459-9B3F-0D02-C691-9572B3509940}"/>
            </a:ext>
          </a:extLst>
        </p:cNvPr>
        <p:cNvGrpSpPr/>
        <p:nvPr/>
      </p:nvGrpSpPr>
      <p:grpSpPr>
        <a:xfrm>
          <a:off x="0" y="0"/>
          <a:ext cx="0" cy="0"/>
          <a:chOff x="0" y="0"/>
          <a:chExt cx="0" cy="0"/>
        </a:xfrm>
      </p:grpSpPr>
      <p:sp>
        <p:nvSpPr>
          <p:cNvPr id="29697" name="Rectangle 2">
            <a:extLst>
              <a:ext uri="{FF2B5EF4-FFF2-40B4-BE49-F238E27FC236}">
                <a16:creationId xmlns:a16="http://schemas.microsoft.com/office/drawing/2014/main" id="{7BCB0EA1-ACC3-2BBD-A2D8-09FE6C14E617}"/>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Data Definition Language (DDL)</a:t>
            </a:r>
          </a:p>
        </p:txBody>
      </p:sp>
      <p:sp>
        <p:nvSpPr>
          <p:cNvPr id="29698" name="Rectangle 3">
            <a:extLst>
              <a:ext uri="{FF2B5EF4-FFF2-40B4-BE49-F238E27FC236}">
                <a16:creationId xmlns:a16="http://schemas.microsoft.com/office/drawing/2014/main" id="{BE0A9143-A209-EB25-7D6D-5CD377E2A5BA}"/>
              </a:ext>
            </a:extLst>
          </p:cNvPr>
          <p:cNvSpPr>
            <a:spLocks noGrp="1" noChangeArrowheads="1"/>
          </p:cNvSpPr>
          <p:nvPr>
            <p:ph idx="1"/>
          </p:nvPr>
        </p:nvSpPr>
        <p:spPr>
          <a:xfrm>
            <a:off x="1719263" y="830207"/>
            <a:ext cx="5550822" cy="3677840"/>
          </a:xfrm>
        </p:spPr>
        <p:txBody>
          <a:bodyPr/>
          <a:lstStyle/>
          <a:p>
            <a:r>
              <a:rPr lang="en-US" altLang="en-US" dirty="0"/>
              <a:t>Specification notation for defining the database schema</a:t>
            </a:r>
          </a:p>
          <a:p>
            <a:pPr lvl="1">
              <a:buFont typeface="Monotype Sorts" charset="2"/>
              <a:buNone/>
            </a:pPr>
            <a:r>
              <a:rPr lang="en-US" altLang="en-US" dirty="0"/>
              <a:t>Example:	</a:t>
            </a:r>
            <a:r>
              <a:rPr lang="en-US" altLang="en-US" b="1" dirty="0"/>
              <a:t>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a:t>varchar</a:t>
            </a:r>
            <a:r>
              <a:rPr lang="en-US" altLang="en-US" dirty="0"/>
              <a:t>(20)</a:t>
            </a:r>
            <a:r>
              <a:rPr lang="en-US" altLang="en-US" b="1" dirty="0"/>
              <a:t>,</a:t>
            </a:r>
            <a:br>
              <a:rPr lang="en-US" altLang="en-US" b="1" i="1" dirty="0"/>
            </a:br>
            <a:r>
              <a:rPr lang="en-US" altLang="en-US" b="1" i="1" dirty="0"/>
              <a:t>                             </a:t>
            </a:r>
            <a:r>
              <a:rPr lang="en-US" altLang="en-US" i="1" dirty="0" err="1"/>
              <a:t>dept_name</a:t>
            </a:r>
            <a:r>
              <a:rPr lang="en-US" altLang="en-US" i="1" dirty="0"/>
              <a:t>  </a:t>
            </a:r>
            <a:r>
              <a:rPr lang="en-US" altLang="en-US" b="1" dirty="0"/>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r>
              <a:rPr lang="en-US" altLang="en-US" dirty="0"/>
              <a:t>DDL compiler generates a set of table templates stored in a </a:t>
            </a:r>
            <a:r>
              <a:rPr lang="en-US" altLang="en-US" b="1" i="1" dirty="0">
                <a:solidFill>
                  <a:srgbClr val="002060"/>
                </a:solidFill>
              </a:rPr>
              <a:t>data dictionary</a:t>
            </a:r>
          </a:p>
          <a:p>
            <a:r>
              <a:rPr lang="en-US" altLang="en-US" dirty="0"/>
              <a:t>Data dictionary contains metadata (i.e., data about data)</a:t>
            </a:r>
          </a:p>
          <a:p>
            <a:pPr lvl="1"/>
            <a:r>
              <a:rPr lang="en-US" altLang="en-US" dirty="0"/>
              <a:t>Database schema </a:t>
            </a:r>
          </a:p>
          <a:p>
            <a:pPr lvl="1"/>
            <a:r>
              <a:rPr lang="en-US" altLang="en-US" dirty="0"/>
              <a:t>Integrity constraints</a:t>
            </a:r>
          </a:p>
          <a:p>
            <a:pPr lvl="2"/>
            <a:r>
              <a:rPr lang="en-US" altLang="en-US" dirty="0"/>
              <a:t>Primary key (ID uniquely identifies instructors)</a:t>
            </a:r>
          </a:p>
          <a:p>
            <a:pPr lvl="1"/>
            <a:r>
              <a:rPr lang="en-US" altLang="en-US" dirty="0"/>
              <a:t>Authorization</a:t>
            </a:r>
          </a:p>
          <a:p>
            <a:pPr lvl="2"/>
            <a:r>
              <a:rPr lang="en-US" altLang="en-US" dirty="0"/>
              <a:t>Who can access what</a:t>
            </a:r>
          </a:p>
        </p:txBody>
      </p:sp>
    </p:spTree>
    <p:extLst>
      <p:ext uri="{BB962C8B-B14F-4D97-AF65-F5344CB8AC3E}">
        <p14:creationId xmlns:p14="http://schemas.microsoft.com/office/powerpoint/2010/main" val="407155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3B127-C02F-362F-4A3C-20C0922CF85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227407-9F3C-B194-5EA0-AAF5A5DD4D0D}"/>
              </a:ext>
            </a:extLst>
          </p:cNvPr>
          <p:cNvSpPr>
            <a:spLocks noGrp="1"/>
          </p:cNvSpPr>
          <p:nvPr>
            <p:ph idx="1"/>
          </p:nvPr>
        </p:nvSpPr>
        <p:spPr/>
        <p:txBody>
          <a:bodyPr/>
          <a:lstStyle/>
          <a:p>
            <a:r>
              <a:rPr lang="en-US" sz="1600" dirty="0"/>
              <a:t>‘Metadata is "data that provides information about other data". In other words, it is "data about data". Many distinct types of metadata exist, including descriptive metadata, structural metadata, administrative metadata, reference metadata and statistical metadata.’</a:t>
            </a:r>
            <a:br>
              <a:rPr lang="en-US" sz="1600" dirty="0"/>
            </a:br>
            <a:r>
              <a:rPr lang="en-US" sz="1600" dirty="0"/>
              <a:t>(</a:t>
            </a:r>
            <a:r>
              <a:rPr lang="en-US" sz="1600" dirty="0">
                <a:hlinkClick r:id="rId2"/>
              </a:rPr>
              <a:t>https://en.wikipedia.org/wiki/Metadata</a:t>
            </a:r>
            <a:r>
              <a:rPr lang="en-US" sz="1600" dirty="0"/>
              <a:t>)</a:t>
            </a:r>
            <a:br>
              <a:rPr lang="en-US" sz="1600" dirty="0"/>
            </a:br>
            <a:endParaRPr lang="en-US" sz="1600" dirty="0"/>
          </a:p>
          <a:p>
            <a:r>
              <a:rPr lang="en-US" sz="1600" dirty="0"/>
              <a:t>“The database catalog of a database instance consists of metadata in which definitions of database objects such as base tables, views (virtual tables), synonyms, value ranges, indexes, users, and user groups are stored. ... ...</a:t>
            </a:r>
            <a:br>
              <a:rPr lang="en-US" sz="1600" dirty="0"/>
            </a:br>
            <a:br>
              <a:rPr lang="en-US" sz="1600" dirty="0"/>
            </a:br>
            <a:r>
              <a:rPr lang="en-US" sz="1600" dirty="0"/>
              <a:t>The SQL standard specifies a uniform means to access the catalog, called the INFORMATION_SCHEMA, but not all databases follow this ...”</a:t>
            </a:r>
            <a:br>
              <a:rPr lang="en-US" sz="1600" dirty="0"/>
            </a:br>
            <a:r>
              <a:rPr lang="en-US" sz="1600" dirty="0"/>
              <a:t>(</a:t>
            </a:r>
            <a:r>
              <a:rPr lang="en-US" sz="1600" dirty="0">
                <a:hlinkClick r:id="rId3"/>
              </a:rPr>
              <a:t>https://en.wikipedia.org/wiki/Database_catalog</a:t>
            </a:r>
            <a:r>
              <a:rPr lang="en-US" sz="1600" dirty="0"/>
              <a:t>)</a:t>
            </a:r>
            <a:br>
              <a:rPr lang="en-US" sz="1600" dirty="0"/>
            </a:br>
            <a:endParaRPr lang="en-US" sz="1600" dirty="0"/>
          </a:p>
          <a:p>
            <a:r>
              <a:rPr lang="en-US" sz="1600" dirty="0"/>
              <a:t>Codd’s Rule 4: Dynamic online catalog based on the relational model:</a:t>
            </a:r>
          </a:p>
          <a:p>
            <a:pPr lvl="1"/>
            <a:r>
              <a:rPr lang="en-US" sz="1400" dirty="0"/>
              <a:t>The data base description is represented at the logical level in the same way as ordinary data, so that authorized users can apply the same relational language to its interrogation as they apply to the regular data.</a:t>
            </a:r>
          </a:p>
          <a:p>
            <a:endParaRPr lang="en-US" sz="1600" dirty="0"/>
          </a:p>
        </p:txBody>
      </p:sp>
      <p:sp>
        <p:nvSpPr>
          <p:cNvPr id="3" name="Title 2">
            <a:extLst>
              <a:ext uri="{FF2B5EF4-FFF2-40B4-BE49-F238E27FC236}">
                <a16:creationId xmlns:a16="http://schemas.microsoft.com/office/drawing/2014/main" id="{B35E2A0F-FC61-AD58-ADC2-251D306C93D5}"/>
              </a:ext>
            </a:extLst>
          </p:cNvPr>
          <p:cNvSpPr>
            <a:spLocks noGrp="1"/>
          </p:cNvSpPr>
          <p:nvPr>
            <p:ph type="title"/>
          </p:nvPr>
        </p:nvSpPr>
        <p:spPr/>
        <p:txBody>
          <a:bodyPr/>
          <a:lstStyle/>
          <a:p>
            <a:r>
              <a:rPr lang="en-US" dirty="0"/>
              <a:t>Metadata and Catalog</a:t>
            </a:r>
          </a:p>
        </p:txBody>
      </p:sp>
    </p:spTree>
    <p:extLst>
      <p:ext uri="{BB962C8B-B14F-4D97-AF65-F5344CB8AC3E}">
        <p14:creationId xmlns:p14="http://schemas.microsoft.com/office/powerpoint/2010/main" val="2589375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4D033-400A-4AB9-5604-F1211A754A22}"/>
            </a:ext>
          </a:extLst>
        </p:cNvPr>
        <p:cNvGrpSpPr/>
        <p:nvPr/>
      </p:nvGrpSpPr>
      <p:grpSpPr>
        <a:xfrm>
          <a:off x="0" y="0"/>
          <a:ext cx="0" cy="0"/>
          <a:chOff x="0" y="0"/>
          <a:chExt cx="0" cy="0"/>
        </a:xfrm>
      </p:grpSpPr>
      <p:sp>
        <p:nvSpPr>
          <p:cNvPr id="220162" name="Rectangle 2">
            <a:extLst>
              <a:ext uri="{FF2B5EF4-FFF2-40B4-BE49-F238E27FC236}">
                <a16:creationId xmlns:a16="http://schemas.microsoft.com/office/drawing/2014/main" id="{AF567E4F-585B-DA9C-0D23-161F602B2227}"/>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Data Dictionary Storage</a:t>
            </a:r>
          </a:p>
        </p:txBody>
      </p:sp>
      <p:sp>
        <p:nvSpPr>
          <p:cNvPr id="102403" name="Rectangle 3">
            <a:extLst>
              <a:ext uri="{FF2B5EF4-FFF2-40B4-BE49-F238E27FC236}">
                <a16:creationId xmlns:a16="http://schemas.microsoft.com/office/drawing/2014/main" id="{CB2451F1-677D-DBCA-370D-B59D7A9F9ABC}"/>
              </a:ext>
            </a:extLst>
          </p:cNvPr>
          <p:cNvSpPr>
            <a:spLocks noGrp="1" noChangeArrowheads="1"/>
          </p:cNvSpPr>
          <p:nvPr>
            <p:ph type="body" idx="1"/>
          </p:nvPr>
        </p:nvSpPr>
        <p:spPr>
          <a:xfrm>
            <a:off x="1828801" y="1334691"/>
            <a:ext cx="5460206" cy="3395663"/>
          </a:xfrm>
        </p:spPr>
        <p:txBody>
          <a:bodyPr/>
          <a:lstStyle/>
          <a:p>
            <a:pPr>
              <a:lnSpc>
                <a:spcPct val="90000"/>
              </a:lnSpc>
            </a:pPr>
            <a:r>
              <a:rPr lang="en-US" altLang="en-US" dirty="0"/>
              <a:t>Information about relations</a:t>
            </a:r>
          </a:p>
          <a:p>
            <a:pPr lvl="1">
              <a:lnSpc>
                <a:spcPct val="90000"/>
              </a:lnSpc>
            </a:pPr>
            <a:r>
              <a:rPr lang="en-US" altLang="en-US" dirty="0"/>
              <a:t>names of relations</a:t>
            </a:r>
          </a:p>
          <a:p>
            <a:pPr lvl="1">
              <a:lnSpc>
                <a:spcPct val="90000"/>
              </a:lnSpc>
            </a:pPr>
            <a:r>
              <a:rPr lang="en-US" altLang="en-US" dirty="0"/>
              <a:t>names, types and lengths of attributes of each relation</a:t>
            </a:r>
          </a:p>
          <a:p>
            <a:pPr lvl="1">
              <a:lnSpc>
                <a:spcPct val="90000"/>
              </a:lnSpc>
            </a:pPr>
            <a:r>
              <a:rPr lang="en-US" altLang="en-US" dirty="0"/>
              <a:t>names and definitions of views</a:t>
            </a:r>
          </a:p>
          <a:p>
            <a:pPr lvl="1">
              <a:lnSpc>
                <a:spcPct val="90000"/>
              </a:lnSpc>
            </a:pPr>
            <a:r>
              <a:rPr lang="en-US" altLang="en-US" dirty="0"/>
              <a:t>integrity constraints</a:t>
            </a:r>
          </a:p>
          <a:p>
            <a:pPr>
              <a:lnSpc>
                <a:spcPct val="90000"/>
              </a:lnSpc>
            </a:pPr>
            <a:r>
              <a:rPr lang="en-US" altLang="en-US" dirty="0"/>
              <a:t>User and accounting information, including passwords</a:t>
            </a:r>
          </a:p>
          <a:p>
            <a:pPr>
              <a:lnSpc>
                <a:spcPct val="90000"/>
              </a:lnSpc>
            </a:pPr>
            <a:r>
              <a:rPr lang="en-US" altLang="en-US" dirty="0"/>
              <a:t>Statistical and descriptive data</a:t>
            </a:r>
          </a:p>
          <a:p>
            <a:pPr lvl="1">
              <a:lnSpc>
                <a:spcPct val="90000"/>
              </a:lnSpc>
            </a:pPr>
            <a:r>
              <a:rPr lang="en-US" altLang="en-US" dirty="0"/>
              <a:t>number of tuples in each relation</a:t>
            </a:r>
          </a:p>
          <a:p>
            <a:pPr>
              <a:lnSpc>
                <a:spcPct val="90000"/>
              </a:lnSpc>
            </a:pPr>
            <a:r>
              <a:rPr lang="en-US" altLang="en-US" dirty="0"/>
              <a:t>Physical file organization information</a:t>
            </a:r>
          </a:p>
          <a:p>
            <a:pPr lvl="1">
              <a:lnSpc>
                <a:spcPct val="90000"/>
              </a:lnSpc>
            </a:pPr>
            <a:r>
              <a:rPr lang="en-US" altLang="en-US" dirty="0"/>
              <a:t>How relation is stored (sequential/hash/…)</a:t>
            </a:r>
          </a:p>
          <a:p>
            <a:pPr lvl="1">
              <a:lnSpc>
                <a:spcPct val="90000"/>
              </a:lnSpc>
            </a:pPr>
            <a:r>
              <a:rPr lang="en-US" altLang="en-US" dirty="0"/>
              <a:t>Physical location of relation </a:t>
            </a:r>
          </a:p>
          <a:p>
            <a:pPr>
              <a:lnSpc>
                <a:spcPct val="90000"/>
              </a:lnSpc>
            </a:pPr>
            <a:r>
              <a:rPr lang="en-US" altLang="en-US" dirty="0"/>
              <a:t>Information about indices (Chapter 14) </a:t>
            </a:r>
          </a:p>
        </p:txBody>
      </p:sp>
      <p:sp>
        <p:nvSpPr>
          <p:cNvPr id="102404" name="Text Box 6">
            <a:extLst>
              <a:ext uri="{FF2B5EF4-FFF2-40B4-BE49-F238E27FC236}">
                <a16:creationId xmlns:a16="http://schemas.microsoft.com/office/drawing/2014/main" id="{35CF59C2-E27B-00BC-C3C6-2EFC6D589B0B}"/>
              </a:ext>
            </a:extLst>
          </p:cNvPr>
          <p:cNvSpPr txBox="1">
            <a:spLocks noChangeArrowheads="1"/>
          </p:cNvSpPr>
          <p:nvPr/>
        </p:nvSpPr>
        <p:spPr bwMode="auto">
          <a:xfrm>
            <a:off x="1828800" y="829188"/>
            <a:ext cx="5008960"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The</a:t>
            </a:r>
            <a:r>
              <a:rPr kumimoji="0" lang="en-US" altLang="en-US" sz="1275" b="0" i="0" u="none" strike="noStrike" kern="1200" cap="none" spc="0" normalizeH="0" baseline="0" noProof="0" dirty="0">
                <a:ln>
                  <a:noFill/>
                </a:ln>
                <a:solidFill>
                  <a:srgbClr val="000099"/>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Data dictionary</a:t>
            </a:r>
            <a:r>
              <a:rPr kumimoji="0" lang="en-US" altLang="en-US" sz="1275"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(also called </a:t>
            </a:r>
            <a:r>
              <a:rPr kumimoji="0" lang="en-US" altLang="en-US" sz="1275"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system catalog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stores </a:t>
            </a:r>
            <a:r>
              <a:rPr kumimoji="0" lang="en-US" altLang="en-US" sz="1275"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metadata</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that is, data about data, such as</a:t>
            </a:r>
          </a:p>
        </p:txBody>
      </p:sp>
    </p:spTree>
    <p:extLst>
      <p:ext uri="{BB962C8B-B14F-4D97-AF65-F5344CB8AC3E}">
        <p14:creationId xmlns:p14="http://schemas.microsoft.com/office/powerpoint/2010/main" val="2811932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D26A9F-E7B4-18CC-DDFD-B6C711399EAB}"/>
            </a:ext>
          </a:extLst>
        </p:cNvPr>
        <p:cNvGrpSpPr/>
        <p:nvPr/>
      </p:nvGrpSpPr>
      <p:grpSpPr>
        <a:xfrm>
          <a:off x="0" y="0"/>
          <a:ext cx="0" cy="0"/>
          <a:chOff x="0" y="0"/>
          <a:chExt cx="0" cy="0"/>
        </a:xfrm>
      </p:grpSpPr>
      <p:sp>
        <p:nvSpPr>
          <p:cNvPr id="104450" name="Rectangle 2">
            <a:extLst>
              <a:ext uri="{FF2B5EF4-FFF2-40B4-BE49-F238E27FC236}">
                <a16:creationId xmlns:a16="http://schemas.microsoft.com/office/drawing/2014/main" id="{FD67EAF6-A2F2-A3D4-C5A4-6DCC8D4198D8}"/>
              </a:ext>
            </a:extLst>
          </p:cNvPr>
          <p:cNvSpPr>
            <a:spLocks noGrp="1" noChangeArrowheads="1"/>
          </p:cNvSpPr>
          <p:nvPr>
            <p:ph type="title"/>
          </p:nvPr>
        </p:nvSpPr>
        <p:spPr>
          <a:xfrm>
            <a:off x="1804991" y="130970"/>
            <a:ext cx="6078141"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Representation of System Metadata</a:t>
            </a:r>
          </a:p>
        </p:txBody>
      </p:sp>
      <p:pic>
        <p:nvPicPr>
          <p:cNvPr id="104451" name="Picture 4">
            <a:extLst>
              <a:ext uri="{FF2B5EF4-FFF2-40B4-BE49-F238E27FC236}">
                <a16:creationId xmlns:a16="http://schemas.microsoft.com/office/drawing/2014/main" id="{42420B54-7ED9-41E9-658F-F2DCD4E481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4091" y="1142075"/>
            <a:ext cx="3648075" cy="302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2" name="Rectangle 6">
            <a:extLst>
              <a:ext uri="{FF2B5EF4-FFF2-40B4-BE49-F238E27FC236}">
                <a16:creationId xmlns:a16="http://schemas.microsoft.com/office/drawing/2014/main" id="{8F7D7F3C-8405-45B4-0FD5-7C5812ED6FDE}"/>
              </a:ext>
            </a:extLst>
          </p:cNvPr>
          <p:cNvSpPr>
            <a:spLocks noGrp="1" noChangeArrowheads="1"/>
          </p:cNvSpPr>
          <p:nvPr>
            <p:ph type="body" idx="1"/>
          </p:nvPr>
        </p:nvSpPr>
        <p:spPr>
          <a:xfrm>
            <a:off x="1847857" y="1038225"/>
            <a:ext cx="1814513" cy="3655219"/>
          </a:xfrm>
          <a:noFill/>
        </p:spPr>
        <p:txBody>
          <a:bodyPr/>
          <a:lstStyle/>
          <a:p>
            <a:r>
              <a:rPr lang="en-US" altLang="en-US" dirty="0"/>
              <a:t>Relational representation on disk</a:t>
            </a:r>
          </a:p>
          <a:p>
            <a:r>
              <a:rPr lang="en-US" altLang="en-US" dirty="0"/>
              <a:t>Specialized data structures designed for efficient access, in memory</a:t>
            </a:r>
          </a:p>
        </p:txBody>
      </p:sp>
    </p:spTree>
    <p:extLst>
      <p:ext uri="{BB962C8B-B14F-4D97-AF65-F5344CB8AC3E}">
        <p14:creationId xmlns:p14="http://schemas.microsoft.com/office/powerpoint/2010/main" val="610256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4D6CB-0FE8-507F-21B8-65AC3CC23F9B}"/>
            </a:ext>
          </a:extLst>
        </p:cNvPr>
        <p:cNvGrpSpPr/>
        <p:nvPr/>
      </p:nvGrpSpPr>
      <p:grpSpPr>
        <a:xfrm>
          <a:off x="0" y="0"/>
          <a:ext cx="0" cy="0"/>
          <a:chOff x="0" y="0"/>
          <a:chExt cx="0" cy="0"/>
        </a:xfrm>
      </p:grpSpPr>
      <p:sp>
        <p:nvSpPr>
          <p:cNvPr id="8" name="Title 2">
            <a:extLst>
              <a:ext uri="{FF2B5EF4-FFF2-40B4-BE49-F238E27FC236}">
                <a16:creationId xmlns:a16="http://schemas.microsoft.com/office/drawing/2014/main" id="{3E23A615-245C-C5DB-D316-A38DCFC6A2AC}"/>
              </a:ext>
            </a:extLst>
          </p:cNvPr>
          <p:cNvSpPr>
            <a:spLocks noGrp="1"/>
          </p:cNvSpPr>
          <p:nvPr>
            <p:ph type="title"/>
          </p:nvPr>
        </p:nvSpPr>
        <p:spPr/>
        <p:txBody>
          <a:bodyPr/>
          <a:lstStyle/>
          <a:p>
            <a:r>
              <a:rPr lang="en-US" dirty="0"/>
              <a:t>MySQL Catalog (</a:t>
            </a:r>
            <a:r>
              <a:rPr lang="en-US" dirty="0" err="1"/>
              <a:t>Information_Schema</a:t>
            </a:r>
            <a:r>
              <a:rPr lang="en-US" dirty="0"/>
              <a:t>)</a:t>
            </a:r>
          </a:p>
        </p:txBody>
      </p:sp>
      <p:pic>
        <p:nvPicPr>
          <p:cNvPr id="9" name="Picture 8">
            <a:extLst>
              <a:ext uri="{FF2B5EF4-FFF2-40B4-BE49-F238E27FC236}">
                <a16:creationId xmlns:a16="http://schemas.microsoft.com/office/drawing/2014/main" id="{FDA8BDDB-220E-CADC-3E17-B4282CE8D59A}"/>
              </a:ext>
            </a:extLst>
          </p:cNvPr>
          <p:cNvPicPr>
            <a:picLocks noChangeAspect="1"/>
          </p:cNvPicPr>
          <p:nvPr/>
        </p:nvPicPr>
        <p:blipFill>
          <a:blip r:embed="rId2"/>
          <a:stretch>
            <a:fillRect/>
          </a:stretch>
        </p:blipFill>
        <p:spPr>
          <a:xfrm>
            <a:off x="16727" y="764969"/>
            <a:ext cx="5073434" cy="3613557"/>
          </a:xfrm>
          <a:prstGeom prst="rect">
            <a:avLst/>
          </a:prstGeom>
        </p:spPr>
      </p:pic>
      <p:sp>
        <p:nvSpPr>
          <p:cNvPr id="10" name="Rectangle 9">
            <a:extLst>
              <a:ext uri="{FF2B5EF4-FFF2-40B4-BE49-F238E27FC236}">
                <a16:creationId xmlns:a16="http://schemas.microsoft.com/office/drawing/2014/main" id="{3366F140-1574-647E-364D-A25C66AD60B0}"/>
              </a:ext>
            </a:extLst>
          </p:cNvPr>
          <p:cNvSpPr/>
          <p:nvPr/>
        </p:nvSpPr>
        <p:spPr>
          <a:xfrm>
            <a:off x="5090161" y="594282"/>
            <a:ext cx="3505200" cy="3954929"/>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charset="0"/>
                <a:ea typeface="ＭＳ Ｐゴシック" charset="-128"/>
                <a:cs typeface="+mn-cs"/>
              </a:rPr>
              <a:t>Some</a:t>
            </a: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 of the MySQL Information Schema Tables: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'ADMINISTRABLE_ROLE_AUTHORIZATIONS'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'APPLICABLE_ROLES'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'CHARACTER_SETS'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'CHECK_CONSTRAINTS'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'COLUMN_PRIVILEGES'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'COLUMN_STATISTICS'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'COLUMNS'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'ENABLED_ROLES'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'ENGINES'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'EVENTS'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'FILES'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'KEY_COLUMN_USAGE'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'PARAMETERS'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'REFERENTIAL_CONSTRAINTS'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'RESOURCE_GROUPS'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'ROLE_COLUMN_GRANTS'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'ROLE_ROUTINE_GRANTS'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'ROLE_TABLE_GRANTS'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'ROUTINES'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'SCHEMA_PRIVILEGES'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'STATISTICS'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'TABLE_CONSTRAINTS'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'TABLESPACES'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'TRIGGERS'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'USER_PRIVILEGES'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'VIEW_ROUTINE_USAGE'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'VIEW_TABLE_USAGE'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'VIEWS'</a:t>
            </a:r>
          </a:p>
        </p:txBody>
      </p:sp>
      <p:sp>
        <p:nvSpPr>
          <p:cNvPr id="11" name="TextBox 10">
            <a:extLst>
              <a:ext uri="{FF2B5EF4-FFF2-40B4-BE49-F238E27FC236}">
                <a16:creationId xmlns:a16="http://schemas.microsoft.com/office/drawing/2014/main" id="{72D99F5E-20F7-1900-9D90-3729A7347166}"/>
              </a:ext>
            </a:extLst>
          </p:cNvPr>
          <p:cNvSpPr txBox="1"/>
          <p:nvPr/>
        </p:nvSpPr>
        <p:spPr>
          <a:xfrm>
            <a:off x="6348761" y="3004218"/>
            <a:ext cx="2743200" cy="1384995"/>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CREATE and ALTER statements modify the data.</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DBMS reads information: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Parsing</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Optimizer</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etc.</a:t>
            </a:r>
          </a:p>
        </p:txBody>
      </p:sp>
    </p:spTree>
    <p:extLst>
      <p:ext uri="{BB962C8B-B14F-4D97-AF65-F5344CB8AC3E}">
        <p14:creationId xmlns:p14="http://schemas.microsoft.com/office/powerpoint/2010/main" val="4126361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8F63E-2093-FF16-AD00-C933E247FCF4}"/>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10C67BA6-166D-ED41-D687-74A3E362BA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3958CDF4-8E22-5E75-D448-BE46D88B1CD9}"/>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B6449C63-86AE-846E-D8C6-1C5C16E23EA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A44CB64D-68D8-BCB7-C27D-06622A240BAF}"/>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Relational Algebra</a:t>
            </a:r>
          </a:p>
        </p:txBody>
      </p:sp>
      <p:sp>
        <p:nvSpPr>
          <p:cNvPr id="9" name="TextBox 9">
            <a:extLst>
              <a:ext uri="{FF2B5EF4-FFF2-40B4-BE49-F238E27FC236}">
                <a16:creationId xmlns:a16="http://schemas.microsoft.com/office/drawing/2014/main" id="{A1453D9B-18D4-4471-48A4-7C5ACDE41F2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6: ER(5), Relational(5), SQL(5)			© Donald F. Ferguson, 2024</a:t>
            </a:r>
            <a:endParaRPr lang="en-US" altLang="en-US" sz="800" i="1" dirty="0">
              <a:solidFill>
                <a:schemeClr val="bg1"/>
              </a:solidFill>
            </a:endParaRPr>
          </a:p>
        </p:txBody>
      </p:sp>
    </p:spTree>
    <p:extLst>
      <p:ext uri="{BB962C8B-B14F-4D97-AF65-F5344CB8AC3E}">
        <p14:creationId xmlns:p14="http://schemas.microsoft.com/office/powerpoint/2010/main" val="2403710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0B0DCC-F28A-DDB3-2062-951BC1FF9BFF}"/>
              </a:ext>
            </a:extLst>
          </p:cNvPr>
          <p:cNvSpPr>
            <a:spLocks noGrp="1"/>
          </p:cNvSpPr>
          <p:nvPr>
            <p:ph idx="1"/>
          </p:nvPr>
        </p:nvSpPr>
        <p:spPr>
          <a:xfrm>
            <a:off x="86284" y="537572"/>
            <a:ext cx="8839200" cy="381000"/>
          </a:xfrm>
        </p:spPr>
        <p:txBody>
          <a:bodyPr/>
          <a:lstStyle/>
          <a:p>
            <a:pPr marL="0" indent="0">
              <a:buNone/>
            </a:pPr>
            <a:r>
              <a:rPr lang="en-US" sz="1800" b="1" dirty="0"/>
              <a:t>Semi-join</a:t>
            </a:r>
            <a:r>
              <a:rPr lang="en-US" sz="1800" dirty="0"/>
              <a:t> is a type of join that is applied to relations to join them based on the related columns. When semi-join is applied, it returns the rows from one table for which there are matching records in another related table.</a:t>
            </a:r>
          </a:p>
        </p:txBody>
      </p:sp>
      <p:sp>
        <p:nvSpPr>
          <p:cNvPr id="3" name="Title 2">
            <a:extLst>
              <a:ext uri="{FF2B5EF4-FFF2-40B4-BE49-F238E27FC236}">
                <a16:creationId xmlns:a16="http://schemas.microsoft.com/office/drawing/2014/main" id="{F6844571-7DA5-9ED9-F5C1-3DE0B0796A13}"/>
              </a:ext>
            </a:extLst>
          </p:cNvPr>
          <p:cNvSpPr>
            <a:spLocks noGrp="1"/>
          </p:cNvSpPr>
          <p:nvPr>
            <p:ph type="title"/>
          </p:nvPr>
        </p:nvSpPr>
        <p:spPr/>
        <p:txBody>
          <a:bodyPr/>
          <a:lstStyle/>
          <a:p>
            <a:r>
              <a:rPr lang="en-US" dirty="0"/>
              <a:t>Semi-Join</a:t>
            </a:r>
          </a:p>
        </p:txBody>
      </p:sp>
      <p:pic>
        <p:nvPicPr>
          <p:cNvPr id="4" name="Picture 3">
            <a:extLst>
              <a:ext uri="{FF2B5EF4-FFF2-40B4-BE49-F238E27FC236}">
                <a16:creationId xmlns:a16="http://schemas.microsoft.com/office/drawing/2014/main" id="{764A872F-E8F1-50AD-6A36-AE99A6F5E4C8}"/>
              </a:ext>
            </a:extLst>
          </p:cNvPr>
          <p:cNvPicPr>
            <a:picLocks noChangeAspect="1"/>
          </p:cNvPicPr>
          <p:nvPr/>
        </p:nvPicPr>
        <p:blipFill>
          <a:blip r:embed="rId2"/>
          <a:stretch>
            <a:fillRect/>
          </a:stretch>
        </p:blipFill>
        <p:spPr>
          <a:xfrm>
            <a:off x="172570" y="1346029"/>
            <a:ext cx="3728420" cy="3251417"/>
          </a:xfrm>
          <a:prstGeom prst="rect">
            <a:avLst/>
          </a:prstGeom>
        </p:spPr>
      </p:pic>
      <p:pic>
        <p:nvPicPr>
          <p:cNvPr id="5" name="Picture 4">
            <a:extLst>
              <a:ext uri="{FF2B5EF4-FFF2-40B4-BE49-F238E27FC236}">
                <a16:creationId xmlns:a16="http://schemas.microsoft.com/office/drawing/2014/main" id="{ED7450C9-9C53-0C18-1077-00D6F3868208}"/>
              </a:ext>
            </a:extLst>
          </p:cNvPr>
          <p:cNvPicPr>
            <a:picLocks noChangeAspect="1"/>
          </p:cNvPicPr>
          <p:nvPr/>
        </p:nvPicPr>
        <p:blipFill>
          <a:blip r:embed="rId3"/>
          <a:stretch>
            <a:fillRect/>
          </a:stretch>
        </p:blipFill>
        <p:spPr>
          <a:xfrm>
            <a:off x="4648200" y="1308764"/>
            <a:ext cx="3429000" cy="3320299"/>
          </a:xfrm>
          <a:prstGeom prst="rect">
            <a:avLst/>
          </a:prstGeom>
        </p:spPr>
      </p:pic>
    </p:spTree>
    <p:extLst>
      <p:ext uri="{BB962C8B-B14F-4D97-AF65-F5344CB8AC3E}">
        <p14:creationId xmlns:p14="http://schemas.microsoft.com/office/powerpoint/2010/main" val="1261228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203A7-5C3A-CE5D-781E-54F634930B1B}"/>
              </a:ext>
            </a:extLst>
          </p:cNvPr>
          <p:cNvSpPr>
            <a:spLocks noGrp="1"/>
          </p:cNvSpPr>
          <p:nvPr>
            <p:ph type="title"/>
          </p:nvPr>
        </p:nvSpPr>
        <p:spPr/>
        <p:txBody>
          <a:bodyPr/>
          <a:lstStyle/>
          <a:p>
            <a:r>
              <a:rPr lang="en-US" dirty="0"/>
              <a:t>Division</a:t>
            </a:r>
          </a:p>
        </p:txBody>
      </p:sp>
      <p:pic>
        <p:nvPicPr>
          <p:cNvPr id="4" name="Picture 3">
            <a:extLst>
              <a:ext uri="{FF2B5EF4-FFF2-40B4-BE49-F238E27FC236}">
                <a16:creationId xmlns:a16="http://schemas.microsoft.com/office/drawing/2014/main" id="{EE89108F-241E-0015-80CD-AEB3CB2BB45A}"/>
              </a:ext>
            </a:extLst>
          </p:cNvPr>
          <p:cNvPicPr>
            <a:picLocks noChangeAspect="1"/>
          </p:cNvPicPr>
          <p:nvPr/>
        </p:nvPicPr>
        <p:blipFill>
          <a:blip r:embed="rId2"/>
          <a:stretch>
            <a:fillRect/>
          </a:stretch>
        </p:blipFill>
        <p:spPr>
          <a:xfrm>
            <a:off x="2746112" y="188652"/>
            <a:ext cx="6210300" cy="4241800"/>
          </a:xfrm>
          <a:prstGeom prst="rect">
            <a:avLst/>
          </a:prstGeom>
        </p:spPr>
      </p:pic>
      <p:sp>
        <p:nvSpPr>
          <p:cNvPr id="6" name="TextBox 5">
            <a:extLst>
              <a:ext uri="{FF2B5EF4-FFF2-40B4-BE49-F238E27FC236}">
                <a16:creationId xmlns:a16="http://schemas.microsoft.com/office/drawing/2014/main" id="{46014806-F337-1825-00FD-96DC024CAD7E}"/>
              </a:ext>
            </a:extLst>
          </p:cNvPr>
          <p:cNvSpPr txBox="1"/>
          <p:nvPr/>
        </p:nvSpPr>
        <p:spPr>
          <a:xfrm>
            <a:off x="-40602" y="1852610"/>
            <a:ext cx="4612046" cy="1169551"/>
          </a:xfrm>
          <a:prstGeom prst="rect">
            <a:avLst/>
          </a:prstGeom>
          <a:noFill/>
        </p:spPr>
        <p:txBody>
          <a:bodyPr wrap="square">
            <a:spAutoFit/>
          </a:bodyPr>
          <a:lstStyle/>
          <a:p>
            <a:r>
              <a:rPr lang="en-US" sz="1400" dirty="0"/>
              <a:t>X = π </a:t>
            </a:r>
            <a:r>
              <a:rPr lang="en-US" sz="1400" dirty="0" err="1"/>
              <a:t>course_id←course_id</a:t>
            </a:r>
            <a:r>
              <a:rPr lang="en-US" sz="1400" dirty="0"/>
              <a:t> (</a:t>
            </a:r>
            <a:r>
              <a:rPr lang="en-US" sz="1400" dirty="0" err="1"/>
              <a:t>σ</a:t>
            </a:r>
            <a:r>
              <a:rPr lang="en-US" sz="1400" dirty="0"/>
              <a:t> </a:t>
            </a:r>
            <a:r>
              <a:rPr lang="en-US" sz="1400" dirty="0" err="1"/>
              <a:t>dept_name</a:t>
            </a:r>
            <a:r>
              <a:rPr lang="en-US" sz="1400" dirty="0"/>
              <a:t>='History' (course))</a:t>
            </a:r>
          </a:p>
          <a:p>
            <a:endParaRPr lang="en-US" sz="1400" dirty="0"/>
          </a:p>
          <a:p>
            <a:r>
              <a:rPr lang="en-US" sz="1400" dirty="0"/>
              <a:t>Y = π ID←ID, </a:t>
            </a:r>
            <a:r>
              <a:rPr lang="en-US" sz="1400" dirty="0" err="1"/>
              <a:t>course_id←course_id</a:t>
            </a:r>
            <a:r>
              <a:rPr lang="en-US" sz="1400" dirty="0"/>
              <a:t> (student ⨝ takes)</a:t>
            </a:r>
          </a:p>
          <a:p>
            <a:endParaRPr lang="en-US" sz="1400" dirty="0"/>
          </a:p>
          <a:p>
            <a:r>
              <a:rPr lang="en-US" sz="1400" dirty="0"/>
              <a:t>Y ÷ X</a:t>
            </a:r>
          </a:p>
        </p:txBody>
      </p:sp>
      <p:sp>
        <p:nvSpPr>
          <p:cNvPr id="7" name="TextBox 6">
            <a:extLst>
              <a:ext uri="{FF2B5EF4-FFF2-40B4-BE49-F238E27FC236}">
                <a16:creationId xmlns:a16="http://schemas.microsoft.com/office/drawing/2014/main" id="{023F9C2E-6F1B-1AFC-E584-FF5555E01308}"/>
              </a:ext>
            </a:extLst>
          </p:cNvPr>
          <p:cNvSpPr txBox="1"/>
          <p:nvPr/>
        </p:nvSpPr>
        <p:spPr>
          <a:xfrm>
            <a:off x="600796" y="1483278"/>
            <a:ext cx="1527278" cy="369332"/>
          </a:xfrm>
          <a:prstGeom prst="rect">
            <a:avLst/>
          </a:prstGeom>
          <a:noFill/>
        </p:spPr>
        <p:txBody>
          <a:bodyPr wrap="none" rtlCol="0">
            <a:spAutoFit/>
          </a:bodyPr>
          <a:lstStyle/>
          <a:p>
            <a:r>
              <a:rPr lang="en-US" dirty="0"/>
              <a:t>Relax Example</a:t>
            </a:r>
          </a:p>
        </p:txBody>
      </p:sp>
    </p:spTree>
    <p:extLst>
      <p:ext uri="{BB962C8B-B14F-4D97-AF65-F5344CB8AC3E}">
        <p14:creationId xmlns:p14="http://schemas.microsoft.com/office/powerpoint/2010/main" val="3163607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7B940-4CEF-9FC6-0F9C-2058C3CDEF9A}"/>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A7E45D81-C02F-C245-3543-C1B025CBDD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6A773BF1-70CA-A0B9-7DC1-667CA5225DBE}"/>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2E0443FF-3C40-8789-754C-E2A7FA7534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0386ED81-49D4-4688-A022-2116F6ED8DB5}"/>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Indexes</a:t>
            </a:r>
          </a:p>
        </p:txBody>
      </p:sp>
      <p:sp>
        <p:nvSpPr>
          <p:cNvPr id="9" name="TextBox 9">
            <a:extLst>
              <a:ext uri="{FF2B5EF4-FFF2-40B4-BE49-F238E27FC236}">
                <a16:creationId xmlns:a16="http://schemas.microsoft.com/office/drawing/2014/main" id="{498BFF61-F170-9E34-A297-0C8C22E0E1D1}"/>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18</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6: ER(5), Relational(5), SQL(5)			© Donald F. Ferguson, 2024</a:t>
            </a:r>
            <a:endParaRPr lang="en-US" altLang="en-US" sz="800" i="1" dirty="0">
              <a:solidFill>
                <a:schemeClr val="bg1"/>
              </a:solidFill>
            </a:endParaRPr>
          </a:p>
        </p:txBody>
      </p:sp>
    </p:spTree>
    <p:extLst>
      <p:ext uri="{BB962C8B-B14F-4D97-AF65-F5344CB8AC3E}">
        <p14:creationId xmlns:p14="http://schemas.microsoft.com/office/powerpoint/2010/main" val="35095842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Index Creation</a:t>
            </a:r>
          </a:p>
        </p:txBody>
      </p:sp>
      <p:sp>
        <p:nvSpPr>
          <p:cNvPr id="72707" name="Rectangle 3"/>
          <p:cNvSpPr>
            <a:spLocks noGrp="1" noChangeArrowheads="1"/>
          </p:cNvSpPr>
          <p:nvPr>
            <p:ph type="body" idx="1"/>
          </p:nvPr>
        </p:nvSpPr>
        <p:spPr>
          <a:xfrm>
            <a:off x="1719263" y="820342"/>
            <a:ext cx="5729102" cy="3084146"/>
          </a:xfrm>
        </p:spPr>
        <p:txBody>
          <a:bodyPr/>
          <a:lstStyle/>
          <a:p>
            <a:r>
              <a:rPr lang="en-US" altLang="en-US" dirty="0"/>
              <a:t>Many queries reference only a small proportion of the records in a table. </a:t>
            </a:r>
          </a:p>
          <a:p>
            <a:r>
              <a:rPr lang="en-US" altLang="en-US" dirty="0"/>
              <a:t>It is inefficient for the system to read every record to find  a record with  particular value</a:t>
            </a:r>
          </a:p>
          <a:p>
            <a:r>
              <a:rPr lang="en-US" altLang="en-US" dirty="0"/>
              <a:t>An </a:t>
            </a:r>
            <a:r>
              <a:rPr lang="en-US" altLang="en-US" b="1" dirty="0">
                <a:solidFill>
                  <a:srgbClr val="002060"/>
                </a:solidFill>
              </a:rPr>
              <a:t>index</a:t>
            </a:r>
            <a:r>
              <a:rPr lang="en-US" altLang="en-US" dirty="0"/>
              <a:t> on an attribute of a relation is a data structure that allows the database system to find those tuples in the relation that have a specified value for that attribute efficiently, without scanning through all the tuples of the relation.</a:t>
            </a:r>
          </a:p>
          <a:p>
            <a:r>
              <a:rPr lang="en-US" altLang="en-US" dirty="0"/>
              <a:t>We create an index with the </a:t>
            </a:r>
            <a:r>
              <a:rPr lang="en-US" altLang="en-US" b="1" dirty="0"/>
              <a:t>create index </a:t>
            </a:r>
            <a:r>
              <a:rPr lang="en-US" altLang="en-US" dirty="0"/>
              <a:t>command</a:t>
            </a:r>
          </a:p>
          <a:p>
            <a:pPr>
              <a:buNone/>
            </a:pPr>
            <a:r>
              <a:rPr lang="en-US" altLang="en-US" dirty="0"/>
              <a:t>         </a:t>
            </a:r>
            <a:r>
              <a:rPr lang="en-US" altLang="en-US" b="1" dirty="0"/>
              <a:t>create index </a:t>
            </a:r>
            <a:r>
              <a:rPr lang="en-US" altLang="en-US" dirty="0"/>
              <a:t>&lt;name&gt; </a:t>
            </a:r>
            <a:r>
              <a:rPr lang="en-US" altLang="en-US" b="1" dirty="0"/>
              <a:t>on </a:t>
            </a:r>
            <a:r>
              <a:rPr lang="en-US" altLang="en-US" dirty="0"/>
              <a:t>&lt;relation-name&gt; (attribute);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C2CEC-2D2E-C3C9-FF1D-694DDDEEDA08}"/>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0470337E-34E9-5423-FEC4-C3CE27472F5D}"/>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a:extLst>
              <a:ext uri="{FF2B5EF4-FFF2-40B4-BE49-F238E27FC236}">
                <a16:creationId xmlns:a16="http://schemas.microsoft.com/office/drawing/2014/main" id="{7A29203F-5E59-96B1-1708-41D3AD1278B1}"/>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a:extLst>
              <a:ext uri="{FF2B5EF4-FFF2-40B4-BE49-F238E27FC236}">
                <a16:creationId xmlns:a16="http://schemas.microsoft.com/office/drawing/2014/main" id="{4EECFA17-EBC2-8F77-6F2E-DBB936CED3F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a:extLst>
              <a:ext uri="{FF2B5EF4-FFF2-40B4-BE49-F238E27FC236}">
                <a16:creationId xmlns:a16="http://schemas.microsoft.com/office/drawing/2014/main" id="{B932AE8C-F41D-ECA9-A51D-47A8838B95F9}"/>
              </a:ext>
            </a:extLst>
          </p:cNvPr>
          <p:cNvSpPr txBox="1">
            <a:spLocks noChangeArrowheads="1"/>
          </p:cNvSpPr>
          <p:nvPr/>
        </p:nvSpPr>
        <p:spPr bwMode="auto">
          <a:xfrm>
            <a:off x="-2" y="1"/>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003, V03, Fall 2024</a:t>
            </a:r>
            <a:br>
              <a:rPr lang="en-US" altLang="en-US" sz="3200" i="1" dirty="0"/>
            </a:br>
            <a:r>
              <a:rPr lang="en-US" altLang="en-US" sz="2800" i="1" dirty="0"/>
              <a:t>Lecture 6: ER(5), Relational(5), SQL(5)</a:t>
            </a:r>
            <a:endParaRPr lang="en-US" altLang="en-US" sz="3200" i="1" dirty="0"/>
          </a:p>
        </p:txBody>
      </p:sp>
      <p:sp>
        <p:nvSpPr>
          <p:cNvPr id="3077" name="TextBox 10">
            <a:extLst>
              <a:ext uri="{FF2B5EF4-FFF2-40B4-BE49-F238E27FC236}">
                <a16:creationId xmlns:a16="http://schemas.microsoft.com/office/drawing/2014/main" id="{0296D016-C3EB-CB6E-421B-E6C48D4B9F48}"/>
              </a:ext>
            </a:extLst>
          </p:cNvPr>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
        <p:nvSpPr>
          <p:cNvPr id="3" name="Rounded Rectangle 2">
            <a:extLst>
              <a:ext uri="{FF2B5EF4-FFF2-40B4-BE49-F238E27FC236}">
                <a16:creationId xmlns:a16="http://schemas.microsoft.com/office/drawing/2014/main" id="{8E8A21AE-5236-CA8E-6128-16149759E674}"/>
              </a:ext>
            </a:extLst>
          </p:cNvPr>
          <p:cNvSpPr/>
          <p:nvPr/>
        </p:nvSpPr>
        <p:spPr>
          <a:xfrm>
            <a:off x="1524000" y="1733550"/>
            <a:ext cx="6400800" cy="22098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We will start in a few minutes.</a:t>
            </a:r>
          </a:p>
        </p:txBody>
      </p:sp>
    </p:spTree>
    <p:extLst>
      <p:ext uri="{BB962C8B-B14F-4D97-AF65-F5344CB8AC3E}">
        <p14:creationId xmlns:p14="http://schemas.microsoft.com/office/powerpoint/2010/main" val="30345793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Index Creation Example</a:t>
            </a:r>
          </a:p>
        </p:txBody>
      </p:sp>
      <p:sp>
        <p:nvSpPr>
          <p:cNvPr id="72707" name="Rectangle 3"/>
          <p:cNvSpPr>
            <a:spLocks noGrp="1" noChangeArrowheads="1"/>
          </p:cNvSpPr>
          <p:nvPr>
            <p:ph type="body" idx="1"/>
          </p:nvPr>
        </p:nvSpPr>
        <p:spPr>
          <a:xfrm>
            <a:off x="1719263" y="820342"/>
            <a:ext cx="5623370" cy="3422475"/>
          </a:xfrm>
        </p:spPr>
        <p:txBody>
          <a:bodyPr/>
          <a:lstStyle/>
          <a:p>
            <a:r>
              <a:rPr lang="en-US" altLang="en-US" b="1" dirty="0"/>
              <a:t>create table </a:t>
            </a:r>
            <a:r>
              <a:rPr lang="en-US" altLang="en-US" i="1" dirty="0"/>
              <a:t>student	</a:t>
            </a:r>
            <a:br>
              <a:rPr lang="en-US" altLang="en-US" i="1" dirty="0"/>
            </a:br>
            <a:r>
              <a:rPr lang="en-US" altLang="en-US" dirty="0"/>
              <a:t>(</a:t>
            </a:r>
            <a:r>
              <a:rPr lang="en-US" altLang="en-US" i="1" dirty="0"/>
              <a:t>ID </a:t>
            </a:r>
            <a:r>
              <a:rPr lang="en-US" altLang="en-US" b="1" dirty="0" err="1"/>
              <a:t>varchar</a:t>
            </a:r>
            <a:r>
              <a:rPr lang="en-US" altLang="en-US" b="1" dirty="0"/>
              <a:t> </a:t>
            </a:r>
            <a:r>
              <a:rPr lang="en-US" altLang="en-US" dirty="0"/>
              <a:t>(5),</a:t>
            </a:r>
            <a:br>
              <a:rPr lang="en-US" altLang="en-US" dirty="0"/>
            </a:br>
            <a:r>
              <a:rPr lang="en-US" altLang="en-US" i="1" dirty="0"/>
              <a:t>name </a:t>
            </a:r>
            <a:r>
              <a:rPr lang="en-US" altLang="en-US" b="1" dirty="0" err="1"/>
              <a:t>varchar</a:t>
            </a:r>
            <a:r>
              <a:rPr lang="en-US" altLang="en-US" b="1" dirty="0"/>
              <a:t> </a:t>
            </a:r>
            <a:r>
              <a:rPr lang="en-US" altLang="en-US" dirty="0"/>
              <a:t>(20) </a:t>
            </a:r>
            <a:r>
              <a:rPr lang="en-US" altLang="en-US" b="1" dirty="0"/>
              <a:t>not null</a:t>
            </a:r>
            <a:r>
              <a:rPr lang="en-US" altLang="en-US" dirty="0"/>
              <a:t>,</a:t>
            </a:r>
            <a:br>
              <a:rPr lang="en-US" altLang="en-US" dirty="0"/>
            </a:br>
            <a:r>
              <a:rPr lang="en-US" altLang="en-US" i="1" dirty="0"/>
              <a:t>dept_name </a:t>
            </a:r>
            <a:r>
              <a:rPr lang="en-US" altLang="en-US" b="1" dirty="0" err="1"/>
              <a:t>varchar</a:t>
            </a:r>
            <a:r>
              <a:rPr lang="en-US" altLang="en-US" b="1" dirty="0"/>
              <a:t> </a:t>
            </a:r>
            <a:r>
              <a:rPr lang="en-US" altLang="en-US" dirty="0"/>
              <a:t>(20),</a:t>
            </a:r>
            <a:br>
              <a:rPr lang="en-US" altLang="en-US" dirty="0"/>
            </a:br>
            <a:r>
              <a:rPr lang="en-US" altLang="en-US" i="1" dirty="0"/>
              <a:t>tot_cred </a:t>
            </a:r>
            <a:r>
              <a:rPr lang="en-US" altLang="en-US" b="1" dirty="0"/>
              <a:t>numeric </a:t>
            </a:r>
            <a:r>
              <a:rPr lang="en-US" altLang="en-US" dirty="0"/>
              <a:t>(3,0) </a:t>
            </a:r>
            <a:r>
              <a:rPr lang="en-US" altLang="en-US" b="1" dirty="0"/>
              <a:t>default </a:t>
            </a:r>
            <a:r>
              <a:rPr lang="en-US" altLang="en-US" dirty="0"/>
              <a:t>0,</a:t>
            </a:r>
            <a:br>
              <a:rPr lang="en-US" altLang="en-US" dirty="0"/>
            </a:br>
            <a:r>
              <a:rPr lang="en-US" altLang="en-US" b="1" dirty="0"/>
              <a:t>primary key </a:t>
            </a:r>
            <a:r>
              <a:rPr lang="en-US" altLang="en-US" dirty="0"/>
              <a:t>(</a:t>
            </a:r>
            <a:r>
              <a:rPr lang="en-US" altLang="en-US" i="1" dirty="0"/>
              <a:t>ID</a:t>
            </a:r>
            <a:r>
              <a:rPr lang="en-US" altLang="en-US" dirty="0"/>
              <a:t>))</a:t>
            </a:r>
          </a:p>
          <a:p>
            <a:r>
              <a:rPr lang="en-US" altLang="en-US" b="1" dirty="0"/>
              <a:t>create index </a:t>
            </a:r>
            <a:r>
              <a:rPr lang="en-US" altLang="en-US" i="1" dirty="0" err="1"/>
              <a:t>studentID_index</a:t>
            </a:r>
            <a:r>
              <a:rPr lang="en-US" altLang="en-US" i="1" dirty="0"/>
              <a:t> </a:t>
            </a:r>
            <a:r>
              <a:rPr lang="en-US" altLang="en-US" b="1" dirty="0"/>
              <a:t>on </a:t>
            </a:r>
            <a:r>
              <a:rPr lang="en-US" altLang="en-US" i="1" dirty="0"/>
              <a:t>student</a:t>
            </a:r>
            <a:r>
              <a:rPr lang="en-US" altLang="en-US" dirty="0"/>
              <a:t>(</a:t>
            </a:r>
            <a:r>
              <a:rPr lang="en-US" altLang="en-US" i="1" dirty="0"/>
              <a:t>ID</a:t>
            </a:r>
            <a:r>
              <a:rPr lang="en-US" altLang="en-US" dirty="0"/>
              <a:t>)</a:t>
            </a:r>
          </a:p>
          <a:p>
            <a:r>
              <a:rPr lang="en-US" altLang="en-US" dirty="0"/>
              <a:t>The query:</a:t>
            </a:r>
          </a:p>
          <a:p>
            <a:pPr>
              <a:buNone/>
            </a:pPr>
            <a:r>
              <a:rPr lang="en-US" altLang="en-US" b="1" dirty="0"/>
              <a:t>            select * </a:t>
            </a:r>
            <a:br>
              <a:rPr lang="en-US" altLang="en-US" b="1" dirty="0"/>
            </a:br>
            <a:r>
              <a:rPr lang="en-US" altLang="en-US" b="1" dirty="0"/>
              <a:t>       from </a:t>
            </a:r>
            <a:r>
              <a:rPr lang="en-US" altLang="en-US" dirty="0"/>
              <a:t> </a:t>
            </a:r>
            <a:r>
              <a:rPr lang="en-US" altLang="en-US" i="1" dirty="0"/>
              <a:t>student</a:t>
            </a:r>
            <a:br>
              <a:rPr lang="en-US" altLang="en-US" i="1" dirty="0"/>
            </a:br>
            <a:r>
              <a:rPr lang="en-US" altLang="en-US" i="1" dirty="0"/>
              <a:t>       </a:t>
            </a:r>
            <a:r>
              <a:rPr lang="en-US" altLang="en-US" b="1" dirty="0"/>
              <a:t>where </a:t>
            </a:r>
            <a:r>
              <a:rPr lang="en-US" altLang="en-US" i="1" dirty="0"/>
              <a:t> ID = </a:t>
            </a:r>
            <a:r>
              <a:rPr lang="en-US" altLang="en-US" dirty="0"/>
              <a:t>'12345'</a:t>
            </a:r>
          </a:p>
          <a:p>
            <a:pPr>
              <a:buNone/>
            </a:pPr>
            <a:r>
              <a:rPr lang="en-US" altLang="en-US" dirty="0"/>
              <a:t>     can be executed by using the index to find the required record,  without looking at all records of </a:t>
            </a:r>
            <a:r>
              <a:rPr lang="en-US" altLang="en-US" i="1" dirty="0"/>
              <a:t>student</a:t>
            </a:r>
            <a:endParaRPr lang="en-US" altLang="en-US" dirty="0"/>
          </a:p>
        </p:txBody>
      </p:sp>
      <p:sp>
        <p:nvSpPr>
          <p:cNvPr id="2" name="TextBox 1">
            <a:extLst>
              <a:ext uri="{FF2B5EF4-FFF2-40B4-BE49-F238E27FC236}">
                <a16:creationId xmlns:a16="http://schemas.microsoft.com/office/drawing/2014/main" id="{EDFF4D97-4A87-F4DB-FEEF-A51D1863DBF6}"/>
              </a:ext>
            </a:extLst>
          </p:cNvPr>
          <p:cNvSpPr txBox="1"/>
          <p:nvPr/>
        </p:nvSpPr>
        <p:spPr>
          <a:xfrm>
            <a:off x="304800" y="3581097"/>
            <a:ext cx="7994829" cy="1323439"/>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An index on (column1, column2, column3)</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Is also an index on (column1) and (column1, column2)</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But not (column2), (column3), (column2, column3).</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We will see “why” later in the semester.</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445F4-5E41-E20F-69B2-A937690E88A1}"/>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08B55F41-2BF6-BD0C-2AF9-72EFC682A60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5B57E82A-7104-7B07-D143-3567630E62F5}"/>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D180CB99-D10F-A88E-647B-BAFA7733BFF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B54D7D29-56B5-8EDD-4534-C515339086E8}"/>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Functions, Procedures, Triggers</a:t>
            </a:r>
          </a:p>
        </p:txBody>
      </p:sp>
      <p:sp>
        <p:nvSpPr>
          <p:cNvPr id="9" name="TextBox 9">
            <a:extLst>
              <a:ext uri="{FF2B5EF4-FFF2-40B4-BE49-F238E27FC236}">
                <a16:creationId xmlns:a16="http://schemas.microsoft.com/office/drawing/2014/main" id="{E86CD5B0-FC79-E378-7EE2-EB0E29164FB5}"/>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6: ER(5), Relational(5), SQL(5)			© Donald F. Ferguson, 2024</a:t>
            </a:r>
            <a:endParaRPr lang="en-US" altLang="en-US" sz="800" i="1" dirty="0">
              <a:solidFill>
                <a:schemeClr val="bg1"/>
              </a:solidFill>
            </a:endParaRPr>
          </a:p>
        </p:txBody>
      </p:sp>
    </p:spTree>
    <p:extLst>
      <p:ext uri="{BB962C8B-B14F-4D97-AF65-F5344CB8AC3E}">
        <p14:creationId xmlns:p14="http://schemas.microsoft.com/office/powerpoint/2010/main" val="30608226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Some Concepts</a:t>
            </a:r>
          </a:p>
        </p:txBody>
      </p:sp>
      <p:sp>
        <p:nvSpPr>
          <p:cNvPr id="3" name="TextBox 9">
            <a:extLst>
              <a:ext uri="{FF2B5EF4-FFF2-40B4-BE49-F238E27FC236}">
                <a16:creationId xmlns:a16="http://schemas.microsoft.com/office/drawing/2014/main" id="{87FFA7C8-92D0-99DF-EEF8-321F9A270B5D}"/>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6: ER(5), Relational(5), SQL(5)			© Donald F. Ferguson, 2024</a:t>
            </a:r>
            <a:endParaRPr lang="en-US" altLang="en-US" sz="800" i="1" dirty="0">
              <a:solidFill>
                <a:schemeClr val="bg1"/>
              </a:solidFill>
            </a:endParaRPr>
          </a:p>
        </p:txBody>
      </p:sp>
    </p:spTree>
    <p:extLst>
      <p:ext uri="{BB962C8B-B14F-4D97-AF65-F5344CB8AC3E}">
        <p14:creationId xmlns:p14="http://schemas.microsoft.com/office/powerpoint/2010/main" val="3345476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Functions and Procedures</a:t>
            </a:r>
          </a:p>
        </p:txBody>
      </p:sp>
      <p:sp>
        <p:nvSpPr>
          <p:cNvPr id="34819" name="Rectangle 3"/>
          <p:cNvSpPr>
            <a:spLocks noGrp="1" noChangeArrowheads="1"/>
          </p:cNvSpPr>
          <p:nvPr>
            <p:ph type="body" idx="1"/>
          </p:nvPr>
        </p:nvSpPr>
        <p:spPr>
          <a:xfrm>
            <a:off x="1719263" y="851297"/>
            <a:ext cx="5769052" cy="3657600"/>
          </a:xfrm>
        </p:spPr>
        <p:txBody>
          <a:bodyPr/>
          <a:lstStyle/>
          <a:p>
            <a:r>
              <a:rPr lang="en-US" altLang="en-US" dirty="0"/>
              <a:t>Functions and procedures allow  “business logic”  to be stored in the database and executed from SQL statements.</a:t>
            </a:r>
          </a:p>
          <a:p>
            <a:r>
              <a:rPr lang="en-US" altLang="en-US" dirty="0"/>
              <a:t>These can be defined either by the procedural component of SQL or  by an external programming language such as Java, C, or C++.</a:t>
            </a:r>
          </a:p>
          <a:p>
            <a:r>
              <a:rPr lang="en-US" altLang="en-US" dirty="0"/>
              <a:t>The syntax we present here is defined by the SQL standard.</a:t>
            </a:r>
          </a:p>
          <a:p>
            <a:pPr lvl="1"/>
            <a:r>
              <a:rPr lang="en-US" altLang="en-US" dirty="0">
                <a:ea typeface="ＭＳ Ｐゴシック" panose="020B0600070205080204" pitchFamily="34" charset="-128"/>
              </a:rPr>
              <a:t>Most databases implement nonstandard versions of this syntax.</a:t>
            </a:r>
          </a:p>
          <a:p>
            <a:endParaRPr lang="en-US" altLang="en-US" dirty="0"/>
          </a:p>
        </p:txBody>
      </p:sp>
      <p:sp>
        <p:nvSpPr>
          <p:cNvPr id="2" name="TextBox 1">
            <a:extLst>
              <a:ext uri="{FF2B5EF4-FFF2-40B4-BE49-F238E27FC236}">
                <a16:creationId xmlns:a16="http://schemas.microsoft.com/office/drawing/2014/main" id="{950AC113-F318-1B47-B21B-7CEF3D27F46D}"/>
              </a:ext>
            </a:extLst>
          </p:cNvPr>
          <p:cNvSpPr txBox="1"/>
          <p:nvPr/>
        </p:nvSpPr>
        <p:spPr>
          <a:xfrm>
            <a:off x="381000" y="2477572"/>
            <a:ext cx="7246792" cy="2031325"/>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programming language, runtime and tools for functions, procedures</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and triggers are not easy to use.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My view is that calling external functions is an anti-pattern (bad idea).</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External code degrades the reliability, security and performance of</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database.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Databases are often mission critical and the heart of environments.</a:t>
            </a:r>
          </a:p>
        </p:txBody>
      </p:sp>
    </p:spTree>
    <p:extLst>
      <p:ext uri="{BB962C8B-B14F-4D97-AF65-F5344CB8AC3E}">
        <p14:creationId xmlns:p14="http://schemas.microsoft.com/office/powerpoint/2010/main" val="2551220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sz="1800" dirty="0">
                <a:effectLst>
                  <a:outerShdw blurRad="38100" dist="38100" dir="2700000" algn="tl">
                    <a:srgbClr val="C0C0C0"/>
                  </a:outerShdw>
                </a:effectLst>
              </a:rPr>
              <a:t>Language Constructs for Procedures &amp; Functions</a:t>
            </a:r>
          </a:p>
        </p:txBody>
      </p:sp>
      <p:sp>
        <p:nvSpPr>
          <p:cNvPr id="7170" name="Rectangle 3"/>
          <p:cNvSpPr>
            <a:spLocks noGrp="1" noChangeArrowheads="1"/>
          </p:cNvSpPr>
          <p:nvPr>
            <p:ph idx="1"/>
          </p:nvPr>
        </p:nvSpPr>
        <p:spPr>
          <a:xfrm>
            <a:off x="1719263" y="820342"/>
            <a:ext cx="5795685" cy="3806249"/>
          </a:xfrm>
        </p:spPr>
        <p:txBody>
          <a:bodyPr vert="horz" wrap="square" lIns="68580" tIns="45720" rIns="91440" bIns="45720" numCol="1" anchor="t" anchorCtr="0" compatLnSpc="1">
            <a:prstTxWarp prst="textNoShape">
              <a:avLst/>
            </a:prstTxWarp>
          </a:bodyPr>
          <a:lstStyle/>
          <a:p>
            <a:pPr>
              <a:defRPr/>
            </a:pPr>
            <a:r>
              <a:rPr lang="en-US" altLang="en-US" dirty="0"/>
              <a:t>SQL supports constructs that gives it almost all the power of a general-purpose programming language.</a:t>
            </a:r>
          </a:p>
          <a:p>
            <a:pPr lvl="1">
              <a:defRPr/>
            </a:pPr>
            <a:r>
              <a:rPr lang="en-US" altLang="en-US" dirty="0">
                <a:ea typeface="ＭＳ Ｐゴシック" pitchFamily="34" charset="-128"/>
              </a:rPr>
              <a:t>Warning: most database systems implement their own variant of the standard syntax below.</a:t>
            </a:r>
          </a:p>
          <a:p>
            <a:pPr>
              <a:defRPr/>
            </a:pPr>
            <a:r>
              <a:rPr lang="en-US" altLang="en-US" dirty="0"/>
              <a:t>Compound statement: </a:t>
            </a:r>
            <a:r>
              <a:rPr lang="en-US" altLang="en-US" b="1" dirty="0"/>
              <a:t>begin</a:t>
            </a:r>
            <a:r>
              <a:rPr lang="en-US" altLang="en-US" dirty="0"/>
              <a:t> … </a:t>
            </a:r>
            <a:r>
              <a:rPr lang="en-US" altLang="en-US" b="1" dirty="0"/>
              <a:t>end,</a:t>
            </a:r>
            <a:r>
              <a:rPr lang="en-US" altLang="en-US" dirty="0"/>
              <a:t> {}</a:t>
            </a:r>
          </a:p>
          <a:p>
            <a:pPr lvl="1">
              <a:defRPr/>
            </a:pPr>
            <a:r>
              <a:rPr lang="en-US" altLang="en-US" dirty="0">
                <a:ea typeface="ＭＳ Ｐゴシック" pitchFamily="34" charset="-128"/>
              </a:rPr>
              <a:t>May contain multiple SQL statements between </a:t>
            </a:r>
            <a:r>
              <a:rPr lang="en-US" altLang="en-US" b="1" dirty="0">
                <a:ea typeface="ＭＳ Ｐゴシック" pitchFamily="34" charset="-128"/>
              </a:rPr>
              <a:t>begin</a:t>
            </a:r>
            <a:r>
              <a:rPr lang="en-US" altLang="en-US" dirty="0">
                <a:ea typeface="ＭＳ Ｐゴシック" pitchFamily="34" charset="-128"/>
              </a:rPr>
              <a:t> and </a:t>
            </a:r>
            <a:r>
              <a:rPr lang="en-US" altLang="en-US" b="1" dirty="0">
                <a:ea typeface="ＭＳ Ｐゴシック" pitchFamily="34" charset="-128"/>
              </a:rPr>
              <a:t>end</a:t>
            </a:r>
            <a:r>
              <a:rPr lang="en-US" altLang="en-US" dirty="0">
                <a:ea typeface="ＭＳ Ｐゴシック" pitchFamily="34" charset="-128"/>
              </a:rPr>
              <a:t>.</a:t>
            </a:r>
          </a:p>
          <a:p>
            <a:pPr lvl="1">
              <a:defRPr/>
            </a:pPr>
            <a:r>
              <a:rPr lang="en-US" altLang="en-US" dirty="0">
                <a:ea typeface="ＭＳ Ｐゴシック" pitchFamily="34" charset="-128"/>
              </a:rPr>
              <a:t>Local variables can be declared within a compound statements</a:t>
            </a:r>
          </a:p>
          <a:p>
            <a:pPr>
              <a:defRPr/>
            </a:pPr>
            <a:r>
              <a:rPr lang="en-US" altLang="en-US" dirty="0"/>
              <a:t>While and repeat statements:</a:t>
            </a:r>
          </a:p>
          <a:p>
            <a:pPr lvl="1">
              <a:defRPr/>
            </a:pPr>
            <a:r>
              <a:rPr lang="en-US" altLang="en-US" dirty="0">
                <a:ea typeface="ＭＳ Ｐゴシック" pitchFamily="34" charset="-128"/>
              </a:rPr>
              <a:t>  </a:t>
            </a:r>
            <a:r>
              <a:rPr lang="en-US" altLang="en-US" b="1" dirty="0">
                <a:ea typeface="ＭＳ Ｐゴシック" pitchFamily="34" charset="-128"/>
              </a:rPr>
              <a:t>while</a:t>
            </a:r>
            <a:r>
              <a:rPr lang="en-US" altLang="en-US" dirty="0">
                <a:ea typeface="ＭＳ Ｐゴシック" pitchFamily="34" charset="-128"/>
              </a:rPr>
              <a:t> </a:t>
            </a:r>
            <a:r>
              <a:rPr lang="en-US" altLang="en-US" dirty="0" err="1">
                <a:ea typeface="ＭＳ Ｐゴシック" pitchFamily="34" charset="-128"/>
              </a:rPr>
              <a:t>boolean</a:t>
            </a:r>
            <a:r>
              <a:rPr lang="en-US" altLang="en-US" dirty="0">
                <a:ea typeface="ＭＳ Ｐゴシック" pitchFamily="34" charset="-128"/>
              </a:rPr>
              <a:t> expression  </a:t>
            </a:r>
            <a:r>
              <a:rPr lang="en-US" altLang="en-US" b="1" dirty="0">
                <a:ea typeface="ＭＳ Ｐゴシック" pitchFamily="34" charset="-128"/>
              </a:rPr>
              <a:t>do</a:t>
            </a:r>
          </a:p>
          <a:p>
            <a:pPr lvl="2">
              <a:lnSpc>
                <a:spcPct val="70000"/>
              </a:lnSpc>
              <a:buFont typeface="Webdings" panose="05030102010509060703" pitchFamily="18" charset="2"/>
              <a:buNone/>
              <a:defRPr/>
            </a:pPr>
            <a:r>
              <a:rPr lang="en-US" altLang="en-US" dirty="0">
                <a:ea typeface="ＭＳ Ｐゴシック" pitchFamily="34" charset="-128"/>
              </a:rPr>
              <a:t>           sequence of statements ;</a:t>
            </a:r>
          </a:p>
          <a:p>
            <a:pPr lvl="1">
              <a:lnSpc>
                <a:spcPct val="70000"/>
              </a:lnSpc>
              <a:buFont typeface="Monotype Sorts" charset="2"/>
              <a:buNone/>
              <a:defRPr/>
            </a:pPr>
            <a:r>
              <a:rPr lang="en-US" altLang="en-US" dirty="0">
                <a:ea typeface="ＭＳ Ｐゴシック" pitchFamily="34" charset="-128"/>
              </a:rPr>
              <a:t>		</a:t>
            </a:r>
            <a:r>
              <a:rPr lang="en-US" altLang="en-US" b="1" dirty="0">
                <a:ea typeface="ＭＳ Ｐゴシック" pitchFamily="34" charset="-128"/>
              </a:rPr>
              <a:t>end while</a:t>
            </a:r>
          </a:p>
          <a:p>
            <a:pPr lvl="1">
              <a:lnSpc>
                <a:spcPct val="70000"/>
              </a:lnSpc>
              <a:buFont typeface="Monotype Sorts" charset="2"/>
              <a:buNone/>
              <a:defRPr/>
            </a:pPr>
            <a:r>
              <a:rPr lang="en-US" altLang="en-US" sz="600" dirty="0">
                <a:ea typeface="ＭＳ Ｐゴシック" pitchFamily="34" charset="-128"/>
              </a:rPr>
              <a:t> </a:t>
            </a:r>
          </a:p>
          <a:p>
            <a:pPr lvl="1">
              <a:defRPr/>
            </a:pPr>
            <a:r>
              <a:rPr lang="en-US" altLang="en-US" dirty="0">
                <a:ea typeface="ＭＳ Ｐゴシック" pitchFamily="34" charset="-128"/>
              </a:rPr>
              <a:t> </a:t>
            </a:r>
            <a:r>
              <a:rPr lang="en-US" altLang="en-US" b="1" dirty="0">
                <a:ea typeface="ＭＳ Ｐゴシック" pitchFamily="34" charset="-128"/>
              </a:rPr>
              <a:t>repeat</a:t>
            </a:r>
          </a:p>
          <a:p>
            <a:pPr lvl="2">
              <a:lnSpc>
                <a:spcPct val="70000"/>
              </a:lnSpc>
              <a:buFont typeface="Monotype Sorts" charset="2"/>
              <a:buNone/>
              <a:defRPr/>
            </a:pPr>
            <a:r>
              <a:rPr lang="en-US" altLang="en-US" dirty="0">
                <a:ea typeface="ＭＳ Ｐゴシック" pitchFamily="34" charset="-128"/>
              </a:rPr>
              <a:t>         sequence of statements ;</a:t>
            </a:r>
          </a:p>
          <a:p>
            <a:pPr lvl="1">
              <a:lnSpc>
                <a:spcPct val="70000"/>
              </a:lnSpc>
              <a:buFont typeface="Monotype Sorts" charset="2"/>
              <a:buNone/>
              <a:defRPr/>
            </a:pPr>
            <a:r>
              <a:rPr lang="en-US" altLang="en-US" dirty="0">
                <a:ea typeface="ＭＳ Ｐゴシック" pitchFamily="34" charset="-128"/>
              </a:rPr>
              <a:t>		until </a:t>
            </a:r>
            <a:r>
              <a:rPr lang="en-US" altLang="en-US" dirty="0" err="1">
                <a:ea typeface="ＭＳ Ｐゴシック" pitchFamily="34" charset="-128"/>
              </a:rPr>
              <a:t>boolean</a:t>
            </a:r>
            <a:r>
              <a:rPr lang="en-US" altLang="en-US" dirty="0">
                <a:ea typeface="ＭＳ Ｐゴシック" pitchFamily="34" charset="-128"/>
              </a:rPr>
              <a:t> expression </a:t>
            </a:r>
          </a:p>
          <a:p>
            <a:pPr lvl="1">
              <a:lnSpc>
                <a:spcPct val="70000"/>
              </a:lnSpc>
              <a:buFont typeface="Monotype Sorts" charset="2"/>
              <a:buNone/>
              <a:defRPr/>
            </a:pPr>
            <a:r>
              <a:rPr lang="en-US" altLang="en-US" dirty="0">
                <a:ea typeface="ＭＳ Ｐゴシック" pitchFamily="34" charset="-128"/>
              </a:rPr>
              <a:t>		</a:t>
            </a:r>
            <a:r>
              <a:rPr lang="en-US" altLang="en-US" b="1" dirty="0">
                <a:ea typeface="ＭＳ Ｐゴシック" pitchFamily="34" charset="-128"/>
              </a:rPr>
              <a:t>end repeat</a:t>
            </a:r>
          </a:p>
          <a:p>
            <a:pPr indent="-274320"/>
            <a:endParaRPr lang="en-US" altLang="en-US" dirty="0"/>
          </a:p>
        </p:txBody>
      </p:sp>
    </p:spTree>
    <p:extLst>
      <p:ext uri="{BB962C8B-B14F-4D97-AF65-F5344CB8AC3E}">
        <p14:creationId xmlns:p14="http://schemas.microsoft.com/office/powerpoint/2010/main" val="1222918717"/>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p:txBody>
          <a:bodyPr/>
          <a:lstStyle/>
          <a:p>
            <a:pPr>
              <a:defRPr/>
            </a:pPr>
            <a:r>
              <a:rPr lang="en-US" altLang="en-US" dirty="0">
                <a:solidFill>
                  <a:srgbClr val="FF0000"/>
                </a:solidFill>
                <a:effectLst>
                  <a:outerShdw blurRad="38100" dist="38100" dir="2700000" algn="tl">
                    <a:srgbClr val="C0C0C0"/>
                  </a:outerShdw>
                </a:effectLst>
              </a:rPr>
              <a:t>(Core) </a:t>
            </a:r>
            <a:r>
              <a:rPr lang="en-US" altLang="en-US" dirty="0">
                <a:effectLst>
                  <a:outerShdw blurRad="38100" dist="38100" dir="2700000" algn="tl">
                    <a:srgbClr val="C0C0C0"/>
                  </a:outerShdw>
                </a:effectLst>
              </a:rPr>
              <a:t>Language Constructs (Cont.)</a:t>
            </a:r>
          </a:p>
        </p:txBody>
      </p:sp>
      <p:sp>
        <p:nvSpPr>
          <p:cNvPr id="40963" name="Rectangle 3"/>
          <p:cNvSpPr>
            <a:spLocks noGrp="1" noChangeArrowheads="1"/>
          </p:cNvSpPr>
          <p:nvPr>
            <p:ph type="body" idx="1"/>
          </p:nvPr>
        </p:nvSpPr>
        <p:spPr>
          <a:xfrm>
            <a:off x="1719263" y="851298"/>
            <a:ext cx="5800725" cy="3677840"/>
          </a:xfrm>
        </p:spPr>
        <p:txBody>
          <a:bodyPr/>
          <a:lstStyle/>
          <a:p>
            <a:pPr>
              <a:lnSpc>
                <a:spcPct val="80000"/>
              </a:lnSpc>
            </a:pPr>
            <a:r>
              <a:rPr lang="en-US" altLang="en-US" b="1" dirty="0">
                <a:latin typeface="Tahoma" panose="020B0604030504040204" pitchFamily="34" charset="0"/>
              </a:rPr>
              <a:t>For</a:t>
            </a:r>
            <a:r>
              <a:rPr lang="en-US" altLang="en-US" dirty="0">
                <a:latin typeface="Tahoma" panose="020B0604030504040204" pitchFamily="34" charset="0"/>
              </a:rPr>
              <a:t> loop</a:t>
            </a:r>
          </a:p>
          <a:p>
            <a:pPr lvl="1">
              <a:lnSpc>
                <a:spcPct val="80000"/>
              </a:lnSpc>
            </a:pPr>
            <a:r>
              <a:rPr lang="en-US" altLang="en-US" dirty="0">
                <a:latin typeface="Tahoma" panose="020B0604030504040204" pitchFamily="34" charset="0"/>
                <a:ea typeface="ＭＳ Ｐゴシック" panose="020B0600070205080204" pitchFamily="34" charset="-128"/>
              </a:rPr>
              <a:t>Permits iteration over all results of a query</a:t>
            </a:r>
          </a:p>
          <a:p>
            <a:r>
              <a:rPr lang="en-US" altLang="en-US" dirty="0">
                <a:latin typeface="Tahoma" panose="020B0604030504040204" pitchFamily="34" charset="0"/>
              </a:rPr>
              <a:t>Example:   Find the budget of all departments</a:t>
            </a:r>
            <a:br>
              <a:rPr lang="en-US" altLang="en-US" dirty="0">
                <a:latin typeface="Tahoma" panose="020B0604030504040204" pitchFamily="34" charset="0"/>
              </a:rPr>
            </a:br>
            <a:br>
              <a:rPr lang="en-US" altLang="en-US" dirty="0">
                <a:latin typeface="Tahoma" panose="020B0604030504040204" pitchFamily="34" charset="0"/>
              </a:rPr>
            </a:br>
            <a:r>
              <a:rPr lang="en-US" altLang="en-US" dirty="0">
                <a:latin typeface="Tahoma" panose="020B0604030504040204" pitchFamily="34" charset="0"/>
              </a:rPr>
              <a:t>  </a:t>
            </a:r>
            <a:r>
              <a:rPr lang="en-US" altLang="en-US" b="1" dirty="0"/>
              <a:t>declare </a:t>
            </a:r>
            <a:r>
              <a:rPr lang="en-US" altLang="en-US" i="1" dirty="0"/>
              <a:t>n  </a:t>
            </a:r>
            <a:r>
              <a:rPr lang="en-US" altLang="en-US" b="1" dirty="0"/>
              <a:t>integer default </a:t>
            </a:r>
            <a:r>
              <a:rPr lang="en-US" altLang="en-US" dirty="0"/>
              <a:t>0;</a:t>
            </a:r>
            <a:br>
              <a:rPr lang="en-US" altLang="en-US" dirty="0"/>
            </a:br>
            <a:r>
              <a:rPr lang="en-US" altLang="en-US" dirty="0"/>
              <a:t>  </a:t>
            </a:r>
            <a:r>
              <a:rPr lang="en-US" altLang="en-US" b="1" dirty="0"/>
              <a:t>for </a:t>
            </a:r>
            <a:r>
              <a:rPr lang="en-US" altLang="en-US" i="1" dirty="0"/>
              <a:t>r  </a:t>
            </a:r>
            <a:r>
              <a:rPr lang="en-US" altLang="en-US" b="1" dirty="0"/>
              <a:t>as</a:t>
            </a:r>
            <a:br>
              <a:rPr lang="en-US" altLang="en-US" b="1" dirty="0"/>
            </a:br>
            <a:r>
              <a:rPr lang="en-US" altLang="en-US" b="1" dirty="0"/>
              <a:t>         select </a:t>
            </a:r>
            <a:r>
              <a:rPr lang="en-US" altLang="en-US" i="1" dirty="0"/>
              <a:t>budget </a:t>
            </a:r>
            <a:r>
              <a:rPr lang="en-US" altLang="en-US" b="1" dirty="0"/>
              <a:t>from </a:t>
            </a:r>
            <a:r>
              <a:rPr lang="en-US" altLang="en-US" i="1" dirty="0"/>
              <a:t>department                                                     	</a:t>
            </a:r>
            <a:r>
              <a:rPr lang="en-US" altLang="en-US" b="1" dirty="0"/>
              <a:t>where </a:t>
            </a:r>
            <a:r>
              <a:rPr lang="en-US" altLang="en-US" i="1" dirty="0" err="1"/>
              <a:t>dept_name</a:t>
            </a:r>
            <a:r>
              <a:rPr lang="en-US" altLang="en-US" i="1" dirty="0"/>
              <a:t> = 'Music' </a:t>
            </a:r>
            <a:br>
              <a:rPr lang="en-US" altLang="en-US" dirty="0"/>
            </a:br>
            <a:r>
              <a:rPr lang="en-US" altLang="en-US" dirty="0"/>
              <a:t>   </a:t>
            </a:r>
            <a:r>
              <a:rPr lang="en-US" altLang="en-US" b="1" dirty="0"/>
              <a:t>do</a:t>
            </a:r>
            <a:br>
              <a:rPr lang="en-US" altLang="en-US" b="1" dirty="0"/>
            </a:br>
            <a:r>
              <a:rPr lang="en-US" altLang="en-US" b="1" dirty="0"/>
              <a:t>	       set </a:t>
            </a:r>
            <a:r>
              <a:rPr lang="en-US" altLang="en-US" i="1" dirty="0"/>
              <a:t>n </a:t>
            </a:r>
            <a:r>
              <a:rPr lang="en-US" altLang="en-US" dirty="0"/>
              <a:t>= </a:t>
            </a:r>
            <a:r>
              <a:rPr lang="en-US" altLang="en-US" i="1" dirty="0"/>
              <a:t>n </a:t>
            </a:r>
            <a:r>
              <a:rPr lang="en-US" altLang="en-US" dirty="0"/>
              <a:t>+ </a:t>
            </a:r>
            <a:r>
              <a:rPr lang="en-US" altLang="en-US" dirty="0" err="1"/>
              <a:t>r.</a:t>
            </a:r>
            <a:r>
              <a:rPr lang="en-US" altLang="en-US" i="1" dirty="0" err="1"/>
              <a:t>budget</a:t>
            </a:r>
            <a:br>
              <a:rPr lang="en-US" altLang="en-US" i="1" dirty="0"/>
            </a:br>
            <a:r>
              <a:rPr lang="en-US" altLang="en-US" i="1" dirty="0"/>
              <a:t>   </a:t>
            </a:r>
            <a:r>
              <a:rPr lang="en-US" altLang="en-US" b="1" dirty="0"/>
              <a:t>end for</a:t>
            </a:r>
            <a:endParaRPr lang="en-US" altLang="en-US" dirty="0"/>
          </a:p>
          <a:p>
            <a:endParaRPr lang="en-US" altLang="en-US" dirty="0"/>
          </a:p>
        </p:txBody>
      </p:sp>
      <p:sp>
        <p:nvSpPr>
          <p:cNvPr id="4" name="TextBox 3">
            <a:extLst>
              <a:ext uri="{FF2B5EF4-FFF2-40B4-BE49-F238E27FC236}">
                <a16:creationId xmlns:a16="http://schemas.microsoft.com/office/drawing/2014/main" id="{7E8A2FDD-7143-1644-A245-AF59A03C4DF4}"/>
              </a:ext>
            </a:extLst>
          </p:cNvPr>
          <p:cNvSpPr txBox="1"/>
          <p:nvPr/>
        </p:nvSpPr>
        <p:spPr>
          <a:xfrm>
            <a:off x="298867" y="3396285"/>
            <a:ext cx="4506875" cy="64633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There are various other looping constructs.</a:t>
            </a:r>
          </a:p>
        </p:txBody>
      </p:sp>
    </p:spTree>
    <p:extLst>
      <p:ext uri="{BB962C8B-B14F-4D97-AF65-F5344CB8AC3E}">
        <p14:creationId xmlns:p14="http://schemas.microsoft.com/office/powerpoint/2010/main" val="32124631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solidFill>
                  <a:srgbClr val="FF0000"/>
                </a:solidFill>
                <a:effectLst>
                  <a:outerShdw blurRad="38100" dist="38100" dir="2700000" algn="tl">
                    <a:srgbClr val="C0C0C0"/>
                  </a:outerShdw>
                </a:effectLst>
              </a:rPr>
              <a:t>(Core) </a:t>
            </a:r>
            <a:r>
              <a:rPr lang="en-US" altLang="en-US" dirty="0">
                <a:effectLst>
                  <a:outerShdw blurRad="38100" dist="38100" dir="2700000" algn="tl">
                    <a:srgbClr val="C0C0C0"/>
                  </a:outerShdw>
                </a:effectLst>
              </a:rPr>
              <a:t>Language Constructs – if-then-else</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3" y="820343"/>
            <a:ext cx="6089714" cy="3677840"/>
          </a:xfrm>
        </p:spPr>
        <p:txBody>
          <a:bodyPr vert="horz" wrap="square" lIns="68580" tIns="45720" rIns="91440" bIns="45720" numCol="1" anchor="t" anchorCtr="0" compatLnSpc="1">
            <a:prstTxWarp prst="textNoShape">
              <a:avLst/>
            </a:prstTxWarp>
          </a:bodyPr>
          <a:lstStyle/>
          <a:p>
            <a:r>
              <a:rPr lang="en-US" altLang="en-US" dirty="0"/>
              <a:t>Conditional statements  (</a:t>
            </a:r>
            <a:r>
              <a:rPr lang="en-US" altLang="en-US" b="1" dirty="0"/>
              <a:t>if-then-else</a:t>
            </a:r>
            <a:r>
              <a:rPr lang="en-US" altLang="en-US" dirty="0"/>
              <a:t>)</a:t>
            </a:r>
          </a:p>
          <a:p>
            <a:pPr>
              <a:buFont typeface="Monotype Sorts" charset="2"/>
              <a:buNone/>
            </a:pPr>
            <a:r>
              <a:rPr lang="en-US" altLang="en-US" dirty="0"/>
              <a:t>              </a:t>
            </a:r>
            <a:r>
              <a:rPr lang="en-US" altLang="en-US" b="1" dirty="0"/>
              <a:t>if</a:t>
            </a:r>
            <a:r>
              <a:rPr lang="en-US" altLang="en-US" dirty="0"/>
              <a:t> </a:t>
            </a:r>
            <a:r>
              <a:rPr lang="en-US" altLang="en-US" i="1" dirty="0" err="1"/>
              <a:t>boolean</a:t>
            </a:r>
            <a:r>
              <a:rPr lang="en-US" altLang="en-US" i="1" dirty="0"/>
              <a:t>  expression </a:t>
            </a:r>
            <a:br>
              <a:rPr lang="en-US" altLang="en-US" b="1" dirty="0"/>
            </a:br>
            <a:r>
              <a:rPr lang="en-US" altLang="en-US" b="1" dirty="0"/>
              <a:t>	    then </a:t>
            </a:r>
            <a:r>
              <a:rPr lang="en-US" altLang="en-US" i="1" dirty="0"/>
              <a:t>statement or compound statement </a:t>
            </a:r>
            <a:br>
              <a:rPr lang="en-US" altLang="en-US" i="1" dirty="0"/>
            </a:br>
            <a:r>
              <a:rPr lang="en-US" altLang="en-US" i="1" dirty="0"/>
              <a:t>	</a:t>
            </a:r>
            <a:r>
              <a:rPr lang="en-US" altLang="en-US" b="1" dirty="0" err="1"/>
              <a:t>elseif</a:t>
            </a:r>
            <a:r>
              <a:rPr lang="en-US" altLang="en-US" b="1" dirty="0"/>
              <a:t> </a:t>
            </a:r>
            <a:r>
              <a:rPr lang="en-US" altLang="en-US" i="1" dirty="0" err="1"/>
              <a:t>boolean</a:t>
            </a:r>
            <a:r>
              <a:rPr lang="en-US" altLang="en-US" i="1" dirty="0"/>
              <a:t>  expression </a:t>
            </a:r>
            <a:br>
              <a:rPr lang="en-US" altLang="en-US" b="1" dirty="0"/>
            </a:br>
            <a:r>
              <a:rPr lang="en-US" altLang="en-US" b="1" dirty="0"/>
              <a:t>	</a:t>
            </a:r>
            <a:r>
              <a:rPr lang="en-US" altLang="en-US" dirty="0"/>
              <a:t>    </a:t>
            </a:r>
            <a:r>
              <a:rPr lang="en-US" altLang="en-US" b="1" dirty="0"/>
              <a:t>then </a:t>
            </a:r>
            <a:r>
              <a:rPr lang="en-US" altLang="en-US" i="1" dirty="0"/>
              <a:t>statement or compound statement </a:t>
            </a:r>
            <a:br>
              <a:rPr lang="en-US" altLang="en-US" dirty="0"/>
            </a:br>
            <a:r>
              <a:rPr lang="en-US" altLang="en-US" dirty="0"/>
              <a:t>         </a:t>
            </a:r>
            <a:r>
              <a:rPr lang="en-US" altLang="en-US" b="1" dirty="0"/>
              <a:t>else</a:t>
            </a:r>
            <a:r>
              <a:rPr lang="en-US" altLang="en-US" dirty="0"/>
              <a:t> </a:t>
            </a:r>
            <a:r>
              <a:rPr lang="en-US" altLang="en-US" i="1" dirty="0"/>
              <a:t>statement or compound statement </a:t>
            </a:r>
            <a:br>
              <a:rPr lang="en-US" altLang="en-US" dirty="0"/>
            </a:br>
            <a:r>
              <a:rPr lang="en-US" altLang="en-US" dirty="0"/>
              <a:t>	</a:t>
            </a:r>
            <a:r>
              <a:rPr lang="en-US" altLang="en-US" b="1" dirty="0"/>
              <a:t>end</a:t>
            </a:r>
            <a:r>
              <a:rPr lang="en-US" altLang="en-US" dirty="0"/>
              <a:t> </a:t>
            </a:r>
            <a:r>
              <a:rPr lang="en-US" altLang="en-US" b="1" dirty="0"/>
              <a:t>if</a:t>
            </a:r>
          </a:p>
          <a:p>
            <a:pPr indent="-274320"/>
            <a:endParaRPr lang="en-US" altLang="en-US" dirty="0"/>
          </a:p>
        </p:txBody>
      </p:sp>
      <p:sp>
        <p:nvSpPr>
          <p:cNvPr id="2" name="TextBox 1">
            <a:extLst>
              <a:ext uri="{FF2B5EF4-FFF2-40B4-BE49-F238E27FC236}">
                <a16:creationId xmlns:a16="http://schemas.microsoft.com/office/drawing/2014/main" id="{1CD71413-7296-0145-BB60-30A40B777B41}"/>
              </a:ext>
            </a:extLst>
          </p:cNvPr>
          <p:cNvSpPr txBox="1"/>
          <p:nvPr/>
        </p:nvSpPr>
        <p:spPr>
          <a:xfrm>
            <a:off x="685800" y="3562350"/>
            <a:ext cx="8221994" cy="1015663"/>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457200" marR="0" lvl="0" indent="-4572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0000"/>
                </a:solidFill>
                <a:effectLst/>
                <a:uLnTx/>
                <a:uFillTx/>
                <a:latin typeface="Calibri" charset="0"/>
                <a:ea typeface="ＭＳ Ｐゴシック" charset="-128"/>
                <a:cs typeface="+mn-cs"/>
              </a:rPr>
              <a:t>We will not spend a lot of time writing functions, procedures, or triggers.</a:t>
            </a:r>
          </a:p>
          <a:p>
            <a:pPr marL="457200" marR="0" lvl="0" indent="-4572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language and development environment are not easy to use.</a:t>
            </a: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55787675"/>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Functions</a:t>
            </a:r>
          </a:p>
        </p:txBody>
      </p:sp>
      <p:sp>
        <p:nvSpPr>
          <p:cNvPr id="3" name="TextBox 9">
            <a:extLst>
              <a:ext uri="{FF2B5EF4-FFF2-40B4-BE49-F238E27FC236}">
                <a16:creationId xmlns:a16="http://schemas.microsoft.com/office/drawing/2014/main" id="{5DAF32B5-3CD2-54F1-CEC6-198176A9CCB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6: ER(5), Relational(5), SQL(5)			© Donald F. Ferguson, 2024</a:t>
            </a:r>
            <a:endParaRPr lang="en-US" altLang="en-US" sz="800" i="1" dirty="0">
              <a:solidFill>
                <a:schemeClr val="bg1"/>
              </a:solidFill>
            </a:endParaRPr>
          </a:p>
        </p:txBody>
      </p:sp>
    </p:spTree>
    <p:extLst>
      <p:ext uri="{BB962C8B-B14F-4D97-AF65-F5344CB8AC3E}">
        <p14:creationId xmlns:p14="http://schemas.microsoft.com/office/powerpoint/2010/main" val="12956615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Declaring SQL Functions</a:t>
            </a:r>
          </a:p>
        </p:txBody>
      </p:sp>
      <p:sp>
        <p:nvSpPr>
          <p:cNvPr id="35843" name="Rectangle 3"/>
          <p:cNvSpPr>
            <a:spLocks noGrp="1" noChangeArrowheads="1"/>
          </p:cNvSpPr>
          <p:nvPr>
            <p:ph type="body" idx="1"/>
          </p:nvPr>
        </p:nvSpPr>
        <p:spPr>
          <a:xfrm>
            <a:off x="1719263" y="804863"/>
            <a:ext cx="5831681" cy="3677841"/>
          </a:xfrm>
        </p:spPr>
        <p:txBody>
          <a:bodyPr/>
          <a:lstStyle/>
          <a:p>
            <a:pPr>
              <a:tabLst>
                <a:tab pos="602456" algn="l"/>
                <a:tab pos="1027510" algn="l"/>
                <a:tab pos="1584722" algn="l"/>
              </a:tabLst>
            </a:pPr>
            <a:r>
              <a:rPr lang="en-US" altLang="en-US" dirty="0"/>
              <a:t>Define a function that, given the name of a department, returns the count of the number of instructors in that department.</a:t>
            </a:r>
          </a:p>
          <a:p>
            <a:pPr>
              <a:buNone/>
              <a:tabLst>
                <a:tab pos="602456" algn="l"/>
                <a:tab pos="1027510" algn="l"/>
                <a:tab pos="1584722" algn="l"/>
              </a:tabLst>
            </a:pPr>
            <a:r>
              <a:rPr lang="en-US" altLang="en-US" sz="1200" b="1" dirty="0"/>
              <a:t>             </a:t>
            </a:r>
            <a:r>
              <a:rPr lang="en-US" altLang="en-US" b="1" dirty="0"/>
              <a:t>create function </a:t>
            </a:r>
            <a:r>
              <a:rPr lang="en-US" altLang="en-US" i="1" dirty="0" err="1"/>
              <a:t>dept_count</a:t>
            </a:r>
            <a:r>
              <a:rPr lang="en-US" altLang="en-US" i="1" dirty="0"/>
              <a:t> </a:t>
            </a:r>
            <a:r>
              <a:rPr lang="en-US" altLang="en-US" dirty="0"/>
              <a:t>(</a:t>
            </a:r>
            <a:r>
              <a:rPr lang="en-US" altLang="en-US" i="1" dirty="0" err="1"/>
              <a:t>dept_name</a:t>
            </a:r>
            <a:r>
              <a:rPr lang="en-US" altLang="en-US" i="1" dirty="0"/>
              <a:t> </a:t>
            </a:r>
            <a:r>
              <a:rPr lang="en-US" altLang="en-US" b="1" dirty="0"/>
              <a:t>varchar</a:t>
            </a:r>
            <a:r>
              <a:rPr lang="en-US" altLang="en-US" dirty="0"/>
              <a:t>(20))</a:t>
            </a:r>
            <a:br>
              <a:rPr lang="en-US" altLang="en-US" b="1" dirty="0"/>
            </a:br>
            <a:r>
              <a:rPr lang="en-US" altLang="en-US" sz="1200" b="1" dirty="0"/>
              <a:t>                </a:t>
            </a:r>
            <a:r>
              <a:rPr lang="en-US" altLang="en-US" b="1" dirty="0"/>
              <a:t>returns integer</a:t>
            </a:r>
            <a:br>
              <a:rPr lang="en-US" altLang="en-US" b="1" dirty="0"/>
            </a:br>
            <a:r>
              <a:rPr lang="en-US" altLang="en-US" b="1" dirty="0"/>
              <a:t>               begin</a:t>
            </a:r>
            <a:br>
              <a:rPr lang="en-US" altLang="en-US" b="1" dirty="0"/>
            </a:br>
            <a:r>
              <a:rPr lang="en-US" altLang="en-US" b="1" dirty="0"/>
              <a:t>               declare </a:t>
            </a:r>
            <a:r>
              <a:rPr lang="en-US" altLang="en-US" i="1" dirty="0" err="1"/>
              <a:t>d_count</a:t>
            </a:r>
            <a:r>
              <a:rPr lang="en-US" altLang="en-US" i="1" dirty="0"/>
              <a:t>  </a:t>
            </a:r>
            <a:r>
              <a:rPr lang="en-US" altLang="en-US" b="1" dirty="0"/>
              <a:t>integer;</a:t>
            </a:r>
            <a:br>
              <a:rPr lang="en-US" altLang="en-US" b="1" dirty="0"/>
            </a:br>
            <a:r>
              <a:rPr lang="en-US" altLang="en-US" b="1" dirty="0"/>
              <a:t>                      select count </a:t>
            </a:r>
            <a:r>
              <a:rPr lang="en-US" altLang="en-US" dirty="0"/>
              <a:t>(</a:t>
            </a:r>
            <a:r>
              <a:rPr lang="en-US" altLang="en-US" i="1" dirty="0"/>
              <a:t>* </a:t>
            </a:r>
            <a:r>
              <a:rPr lang="en-US" altLang="en-US" dirty="0"/>
              <a:t>) </a:t>
            </a:r>
            <a:r>
              <a:rPr lang="en-US" altLang="en-US" b="1" dirty="0"/>
              <a:t>into </a:t>
            </a:r>
            <a:r>
              <a:rPr lang="en-US" altLang="en-US" i="1" dirty="0" err="1"/>
              <a:t>d_count</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err="1"/>
              <a:t>instructor.dept_name</a:t>
            </a:r>
            <a:r>
              <a:rPr lang="en-US" altLang="en-US" i="1" dirty="0"/>
              <a:t> = </a:t>
            </a:r>
            <a:r>
              <a:rPr lang="en-US" altLang="en-US" i="1" dirty="0" err="1"/>
              <a:t>dept_name</a:t>
            </a:r>
            <a:br>
              <a:rPr lang="en-US" altLang="en-US" i="1" dirty="0"/>
            </a:br>
            <a:r>
              <a:rPr lang="en-US" altLang="en-US" i="1" dirty="0"/>
              <a:t>               </a:t>
            </a:r>
            <a:r>
              <a:rPr lang="en-US" altLang="en-US" b="1" dirty="0"/>
              <a:t>return </a:t>
            </a:r>
            <a:r>
              <a:rPr lang="en-US" altLang="en-US" i="1" dirty="0" err="1"/>
              <a:t>d_count</a:t>
            </a:r>
            <a:r>
              <a:rPr lang="en-US" altLang="en-US" i="1" dirty="0"/>
              <a:t>;</a:t>
            </a:r>
            <a:br>
              <a:rPr lang="en-US" altLang="en-US" i="1" dirty="0"/>
            </a:br>
            <a:r>
              <a:rPr lang="en-US" altLang="en-US" i="1" dirty="0"/>
              <a:t>       </a:t>
            </a:r>
            <a:r>
              <a:rPr lang="en-US" altLang="en-US" b="1" dirty="0"/>
              <a:t>end</a:t>
            </a:r>
          </a:p>
          <a:p>
            <a:pPr>
              <a:tabLst>
                <a:tab pos="602456" algn="l"/>
                <a:tab pos="1027510" algn="l"/>
                <a:tab pos="1584722" algn="l"/>
              </a:tabLst>
            </a:pPr>
            <a:r>
              <a:rPr lang="en-US" altLang="en-US" dirty="0"/>
              <a:t>The function </a:t>
            </a:r>
            <a:r>
              <a:rPr lang="en-US" altLang="en-US" i="1" dirty="0" err="1"/>
              <a:t>dept_</a:t>
            </a:r>
            <a:r>
              <a:rPr lang="en-US" altLang="en-US" dirty="0" err="1"/>
              <a:t>count</a:t>
            </a:r>
            <a:r>
              <a:rPr lang="en-US" altLang="en-US" dirty="0"/>
              <a:t> can be used to find the department names and budget of all departments with more that 12 instructors.</a:t>
            </a:r>
          </a:p>
          <a:p>
            <a:pPr>
              <a:buNone/>
              <a:tabLst>
                <a:tab pos="602456" algn="l"/>
                <a:tab pos="1027510" algn="l"/>
                <a:tab pos="1584722" algn="l"/>
              </a:tabLst>
            </a:pPr>
            <a:r>
              <a:rPr lang="en-US" altLang="en-US" dirty="0"/>
              <a:t>		</a:t>
            </a:r>
            <a:r>
              <a:rPr lang="en-US" altLang="en-US" b="1" dirty="0"/>
              <a:t>select </a:t>
            </a:r>
            <a:r>
              <a:rPr lang="en-US" altLang="en-US" i="1" dirty="0" err="1"/>
              <a:t>dept_name</a:t>
            </a:r>
            <a:r>
              <a:rPr lang="en-US" altLang="en-US" i="1" dirty="0"/>
              <a:t>, budget</a:t>
            </a:r>
            <a:br>
              <a:rPr lang="en-US" altLang="en-US" i="1" dirty="0"/>
            </a:br>
            <a:r>
              <a:rPr lang="en-US" altLang="en-US" i="1" dirty="0"/>
              <a:t>	</a:t>
            </a:r>
            <a:r>
              <a:rPr lang="en-US" altLang="en-US" b="1" dirty="0"/>
              <a:t>from</a:t>
            </a:r>
            <a:r>
              <a:rPr lang="en-US" altLang="en-US" i="1" dirty="0"/>
              <a:t> department</a:t>
            </a:r>
            <a:br>
              <a:rPr lang="en-US" altLang="en-US" i="1" dirty="0"/>
            </a:br>
            <a:r>
              <a:rPr lang="en-US" altLang="en-US" i="1" dirty="0"/>
              <a:t>	</a:t>
            </a:r>
            <a:r>
              <a:rPr lang="en-US" altLang="en-US" b="1" dirty="0"/>
              <a:t>where </a:t>
            </a:r>
            <a:r>
              <a:rPr lang="en-US" altLang="en-US" i="1" dirty="0" err="1"/>
              <a:t>dept_</a:t>
            </a:r>
            <a:r>
              <a:rPr lang="en-US" altLang="en-US" dirty="0" err="1"/>
              <a:t>count</a:t>
            </a:r>
            <a:r>
              <a:rPr lang="en-US" altLang="en-US" dirty="0"/>
              <a:t> (</a:t>
            </a:r>
            <a:r>
              <a:rPr lang="en-US" altLang="en-US" i="1" dirty="0" err="1"/>
              <a:t>dept_name</a:t>
            </a:r>
            <a:r>
              <a:rPr lang="en-US" altLang="en-US" i="1" dirty="0"/>
              <a:t> </a:t>
            </a:r>
            <a:r>
              <a:rPr lang="en-US" altLang="en-US" dirty="0"/>
              <a:t>) &gt; 12</a:t>
            </a:r>
            <a:endParaRPr lang="en-US" altLang="en-US" i="1" dirty="0"/>
          </a:p>
        </p:txBody>
      </p:sp>
    </p:spTree>
    <p:extLst>
      <p:ext uri="{BB962C8B-B14F-4D97-AF65-F5344CB8AC3E}">
        <p14:creationId xmlns:p14="http://schemas.microsoft.com/office/powerpoint/2010/main" val="4509919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Table Functions</a:t>
            </a:r>
          </a:p>
        </p:txBody>
      </p:sp>
      <p:sp>
        <p:nvSpPr>
          <p:cNvPr id="38915" name="Rectangle 3"/>
          <p:cNvSpPr>
            <a:spLocks noGrp="1" noChangeArrowheads="1"/>
          </p:cNvSpPr>
          <p:nvPr>
            <p:ph type="body" idx="1"/>
          </p:nvPr>
        </p:nvSpPr>
        <p:spPr>
          <a:xfrm>
            <a:off x="1719263" y="847725"/>
            <a:ext cx="6272213" cy="4131469"/>
          </a:xfrm>
        </p:spPr>
        <p:txBody>
          <a:bodyPr/>
          <a:lstStyle/>
          <a:p>
            <a:pPr>
              <a:defRPr/>
            </a:pPr>
            <a:r>
              <a:rPr lang="en-US" altLang="en-US" dirty="0"/>
              <a:t>The SQL standard supports functions that can return tables as results; such functions are called </a:t>
            </a:r>
            <a:r>
              <a:rPr lang="en-US" altLang="en-US" b="1" dirty="0">
                <a:solidFill>
                  <a:srgbClr val="002060"/>
                </a:solidFill>
              </a:rPr>
              <a:t>table functions</a:t>
            </a:r>
          </a:p>
          <a:p>
            <a:pPr>
              <a:defRPr/>
            </a:pPr>
            <a:r>
              <a:rPr lang="en-US" altLang="en-US" dirty="0"/>
              <a:t>Example: Return all instructors in a given department</a:t>
            </a:r>
          </a:p>
          <a:p>
            <a:pPr>
              <a:buFont typeface="Monotype Sorts" charset="2"/>
              <a:buNone/>
              <a:defRPr/>
            </a:pPr>
            <a:r>
              <a:rPr lang="en-US" altLang="en-US" dirty="0"/>
              <a:t>	</a:t>
            </a:r>
            <a:r>
              <a:rPr lang="en-US" altLang="en-US" b="1" dirty="0"/>
              <a:t>create</a:t>
            </a:r>
            <a:r>
              <a:rPr lang="en-US" altLang="en-US" dirty="0"/>
              <a:t> </a:t>
            </a:r>
            <a:r>
              <a:rPr lang="en-US" altLang="en-US" b="1" dirty="0"/>
              <a:t>function</a:t>
            </a:r>
            <a:r>
              <a:rPr lang="en-US" altLang="en-US" dirty="0"/>
              <a:t> </a:t>
            </a:r>
            <a:r>
              <a:rPr lang="en-US" altLang="en-US" i="1" dirty="0" err="1"/>
              <a:t>instructor_of</a:t>
            </a:r>
            <a:r>
              <a:rPr lang="en-US" altLang="en-US" dirty="0"/>
              <a:t> (</a:t>
            </a:r>
            <a:r>
              <a:rPr lang="en-US" altLang="en-US" i="1" dirty="0"/>
              <a:t>dept_name</a:t>
            </a:r>
            <a:r>
              <a:rPr lang="en-US" altLang="en-US" dirty="0"/>
              <a:t> </a:t>
            </a:r>
            <a:r>
              <a:rPr lang="en-US" altLang="en-US" b="1" dirty="0"/>
              <a:t>char</a:t>
            </a:r>
            <a:r>
              <a:rPr lang="en-US" altLang="en-US" dirty="0"/>
              <a:t>(20))</a:t>
            </a:r>
          </a:p>
          <a:p>
            <a:pPr>
              <a:buFont typeface="Monotype Sorts" charset="2"/>
              <a:buNone/>
              <a:defRPr/>
            </a:pPr>
            <a:r>
              <a:rPr lang="en-US" altLang="en-US" dirty="0"/>
              <a:t>		</a:t>
            </a:r>
            <a:r>
              <a:rPr lang="en-US" altLang="en-US" b="1" dirty="0"/>
              <a:t>returns</a:t>
            </a:r>
            <a:r>
              <a:rPr lang="en-US" altLang="en-US" dirty="0"/>
              <a:t> </a:t>
            </a:r>
            <a:r>
              <a:rPr lang="en-US" altLang="en-US" b="1" dirty="0"/>
              <a:t>table  </a:t>
            </a:r>
            <a:r>
              <a:rPr lang="en-US" altLang="en-US" dirty="0"/>
              <a:t>(</a:t>
            </a:r>
            <a:r>
              <a:rPr lang="en-US" altLang="en-US" b="1" dirty="0"/>
              <a:t> </a:t>
            </a:r>
            <a:r>
              <a:rPr lang="en-US" altLang="en-US" dirty="0"/>
              <a:t> </a:t>
            </a:r>
          </a:p>
          <a:p>
            <a:pPr>
              <a:buFont typeface="Monotype Sorts" charset="2"/>
              <a:buNone/>
              <a:defRPr/>
            </a:pPr>
            <a:r>
              <a:rPr lang="en-US" altLang="en-US" dirty="0"/>
              <a:t>                        </a:t>
            </a:r>
            <a:r>
              <a:rPr lang="en-US" altLang="en-US" i="1" dirty="0"/>
              <a:t>ID </a:t>
            </a:r>
            <a:r>
              <a:rPr lang="en-US" altLang="en-US" b="1" dirty="0" err="1"/>
              <a:t>varchar</a:t>
            </a:r>
            <a:r>
              <a:rPr lang="en-US" altLang="en-US" dirty="0"/>
              <a:t>(5),</a:t>
            </a:r>
            <a:br>
              <a:rPr lang="en-US" altLang="en-US" dirty="0"/>
            </a:br>
            <a:r>
              <a:rPr lang="en-US" altLang="en-US" dirty="0"/>
              <a:t>	          </a:t>
            </a:r>
            <a:r>
              <a:rPr lang="en-US" altLang="en-US" i="1" dirty="0"/>
              <a:t>name</a:t>
            </a:r>
            <a:r>
              <a:rPr lang="en-US" altLang="en-US" dirty="0"/>
              <a:t> </a:t>
            </a:r>
            <a:r>
              <a:rPr lang="en-US" altLang="en-US" b="1" dirty="0" err="1"/>
              <a:t>varchar</a:t>
            </a:r>
            <a:r>
              <a:rPr lang="en-US" altLang="en-US" dirty="0"/>
              <a:t>(20),</a:t>
            </a:r>
            <a:br>
              <a:rPr lang="en-US" altLang="en-US" dirty="0"/>
            </a:br>
            <a:r>
              <a:rPr lang="en-US" altLang="en-US" dirty="0"/>
              <a:t>                   </a:t>
            </a:r>
            <a:r>
              <a:rPr lang="en-US" altLang="en-US" i="1" dirty="0"/>
              <a:t>dept_name</a:t>
            </a:r>
            <a:r>
              <a:rPr lang="en-US" altLang="en-US" dirty="0"/>
              <a:t>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Font typeface="Monotype Sorts" charset="2"/>
              <a:buNone/>
              <a:defRPr/>
            </a:pPr>
            <a:r>
              <a:rPr lang="en-US" altLang="en-US" dirty="0"/>
              <a:t>	         </a:t>
            </a:r>
            <a:r>
              <a:rPr lang="en-US" altLang="en-US" b="1" dirty="0"/>
              <a:t>return</a:t>
            </a:r>
            <a:r>
              <a:rPr lang="en-US" altLang="en-US" dirty="0"/>
              <a:t> </a:t>
            </a:r>
            <a:r>
              <a:rPr lang="en-US" altLang="en-US" b="1" dirty="0"/>
              <a:t>table</a:t>
            </a:r>
            <a:br>
              <a:rPr lang="en-US" altLang="en-US" dirty="0"/>
            </a:br>
            <a:r>
              <a:rPr lang="en-US" altLang="en-US" dirty="0"/>
              <a:t>	         (</a:t>
            </a:r>
            <a:r>
              <a:rPr lang="en-US" altLang="en-US" b="1" dirty="0"/>
              <a:t>select</a:t>
            </a:r>
            <a:r>
              <a:rPr lang="en-US" altLang="en-US" dirty="0"/>
              <a:t> </a:t>
            </a:r>
            <a:r>
              <a:rPr lang="en-US" altLang="en-US" i="1" dirty="0"/>
              <a:t>ID, name, dept_name, salary</a:t>
            </a:r>
            <a:br>
              <a:rPr lang="en-US" altLang="en-US" dirty="0"/>
            </a:br>
            <a:r>
              <a:rPr lang="en-US" altLang="en-US" dirty="0"/>
              <a:t>	          </a:t>
            </a:r>
            <a:r>
              <a:rPr lang="en-US" altLang="en-US" b="1" dirty="0"/>
              <a:t>from</a:t>
            </a:r>
            <a:r>
              <a:rPr lang="en-US" altLang="en-US" dirty="0"/>
              <a:t> </a:t>
            </a:r>
            <a:r>
              <a:rPr lang="en-US" altLang="en-US" i="1" dirty="0"/>
              <a:t>instructor</a:t>
            </a:r>
            <a:br>
              <a:rPr lang="en-US" altLang="en-US" i="1" dirty="0"/>
            </a:br>
            <a:r>
              <a:rPr lang="en-US" altLang="en-US" dirty="0"/>
              <a:t>	          </a:t>
            </a:r>
            <a:r>
              <a:rPr lang="en-US" altLang="en-US" b="1" dirty="0"/>
              <a:t>where</a:t>
            </a:r>
            <a:r>
              <a:rPr lang="en-US" altLang="en-US" i="1" dirty="0"/>
              <a:t> </a:t>
            </a:r>
            <a:r>
              <a:rPr lang="en-US" altLang="en-US" i="1" dirty="0" err="1"/>
              <a:t>instructor.dept_name</a:t>
            </a:r>
            <a:r>
              <a:rPr lang="en-US" altLang="en-US" i="1" dirty="0"/>
              <a:t> = </a:t>
            </a:r>
            <a:r>
              <a:rPr lang="en-US" altLang="en-US" i="1" dirty="0" err="1"/>
              <a:t>instructor_of.dept_name</a:t>
            </a:r>
            <a:r>
              <a:rPr lang="en-US" altLang="en-US" dirty="0"/>
              <a:t>)</a:t>
            </a:r>
          </a:p>
          <a:p>
            <a:pPr>
              <a:defRPr/>
            </a:pPr>
            <a:r>
              <a:rPr lang="en-US" altLang="en-US" dirty="0"/>
              <a:t>Usage</a:t>
            </a:r>
          </a:p>
          <a:p>
            <a:pPr>
              <a:buFont typeface="Monotype Sorts" charset="2"/>
              <a:buNone/>
              <a:defRPr/>
            </a:pPr>
            <a:r>
              <a:rPr lang="en-US" altLang="en-US" dirty="0"/>
              <a:t>		</a:t>
            </a:r>
            <a:r>
              <a:rPr lang="en-US" altLang="en-US" b="1" dirty="0"/>
              <a:t>select *</a:t>
            </a:r>
            <a:br>
              <a:rPr lang="en-US" altLang="en-US" b="1" dirty="0"/>
            </a:br>
            <a:r>
              <a:rPr lang="en-US" altLang="en-US" b="1" dirty="0"/>
              <a:t>	from table </a:t>
            </a:r>
            <a:r>
              <a:rPr lang="en-US" altLang="en-US" dirty="0"/>
              <a:t>(</a:t>
            </a:r>
            <a:r>
              <a:rPr lang="en-US" altLang="en-US" i="1" dirty="0" err="1"/>
              <a:t>instructor_of</a:t>
            </a:r>
            <a:r>
              <a:rPr lang="en-US" altLang="en-US" i="1" dirty="0"/>
              <a:t> </a:t>
            </a:r>
            <a:r>
              <a:rPr lang="en-US" altLang="en-US" dirty="0"/>
              <a:t>(</a:t>
            </a:r>
            <a:r>
              <a:rPr lang="en-US" altLang="ja-JP" dirty="0"/>
              <a:t>'Music'))</a:t>
            </a:r>
            <a:endParaRPr lang="en-US" altLang="en-US" dirty="0"/>
          </a:p>
        </p:txBody>
      </p:sp>
    </p:spTree>
    <p:extLst>
      <p:ext uri="{BB962C8B-B14F-4D97-AF65-F5344CB8AC3E}">
        <p14:creationId xmlns:p14="http://schemas.microsoft.com/office/powerpoint/2010/main" val="1885447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Today’s Contents</a:t>
            </a:r>
            <a:endParaRPr lang="en-US" altLang="en-US" sz="1600" i="1" dirty="0">
              <a:solidFill>
                <a:schemeClr val="bg1"/>
              </a:solidFill>
            </a:endParaRPr>
          </a:p>
        </p:txBody>
      </p:sp>
      <p:sp>
        <p:nvSpPr>
          <p:cNvPr id="9" name="TextBox 9">
            <a:extLst>
              <a:ext uri="{FF2B5EF4-FFF2-40B4-BE49-F238E27FC236}">
                <a16:creationId xmlns:a16="http://schemas.microsoft.com/office/drawing/2014/main" id="{FE0A9831-0C56-4B82-87F4-9BEE6010122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6: ER(5), Relational(5), SQL(5)			© Donald F. Ferguson, 2024</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Procedures</a:t>
            </a:r>
          </a:p>
        </p:txBody>
      </p:sp>
      <p:sp>
        <p:nvSpPr>
          <p:cNvPr id="3" name="TextBox 9">
            <a:extLst>
              <a:ext uri="{FF2B5EF4-FFF2-40B4-BE49-F238E27FC236}">
                <a16:creationId xmlns:a16="http://schemas.microsoft.com/office/drawing/2014/main" id="{A5FAA1F3-5186-72F4-ED45-FB88B9E23A8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6: ER(5), Relational(5), SQL(5)			© Donald F. Ferguson, 2024</a:t>
            </a:r>
            <a:endParaRPr lang="en-US" altLang="en-US" sz="800" i="1" dirty="0">
              <a:solidFill>
                <a:schemeClr val="bg1"/>
              </a:solidFill>
            </a:endParaRPr>
          </a:p>
        </p:txBody>
      </p:sp>
    </p:spTree>
    <p:extLst>
      <p:ext uri="{BB962C8B-B14F-4D97-AF65-F5344CB8AC3E}">
        <p14:creationId xmlns:p14="http://schemas.microsoft.com/office/powerpoint/2010/main" val="1839415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SQL Procedures</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4" y="820343"/>
            <a:ext cx="5835634" cy="3677840"/>
          </a:xfrm>
        </p:spPr>
        <p:txBody>
          <a:bodyPr vert="horz" wrap="square" lIns="68580" tIns="45720" rIns="91440" bIns="45720" numCol="1" anchor="t" anchorCtr="0" compatLnSpc="1">
            <a:prstTxWarp prst="textNoShape">
              <a:avLst/>
            </a:prstTxWarp>
          </a:bodyPr>
          <a:lstStyle/>
          <a:p>
            <a:r>
              <a:rPr lang="en-US" altLang="en-US" dirty="0"/>
              <a:t>The </a:t>
            </a:r>
            <a:r>
              <a:rPr lang="en-US" altLang="en-US" i="1" dirty="0" err="1"/>
              <a:t>dept_count</a:t>
            </a:r>
            <a:r>
              <a:rPr lang="en-US" altLang="en-US" i="1" dirty="0"/>
              <a:t> </a:t>
            </a:r>
            <a:r>
              <a:rPr lang="en-US" altLang="en-US" dirty="0"/>
              <a:t>function could instead be written as procedure:</a:t>
            </a:r>
          </a:p>
          <a:p>
            <a:pPr>
              <a:buFont typeface="Monotype Sorts" charset="2"/>
              <a:buNone/>
            </a:pPr>
            <a:r>
              <a:rPr lang="en-US" altLang="en-US" b="1" dirty="0"/>
              <a:t>	create procedure </a:t>
            </a:r>
            <a:r>
              <a:rPr lang="en-US" altLang="en-US" i="1" dirty="0" err="1"/>
              <a:t>dept_count_proc</a:t>
            </a:r>
            <a:r>
              <a:rPr lang="en-US" altLang="en-US" i="1" dirty="0"/>
              <a:t> </a:t>
            </a:r>
            <a:r>
              <a:rPr lang="en-US" altLang="en-US" dirty="0"/>
              <a:t>(</a:t>
            </a:r>
            <a:r>
              <a:rPr lang="en-US" altLang="en-US" b="1" dirty="0"/>
              <a:t>in </a:t>
            </a:r>
            <a:r>
              <a:rPr lang="en-US" altLang="en-US" i="1" dirty="0"/>
              <a:t>dept_name </a:t>
            </a:r>
            <a:r>
              <a:rPr lang="en-US" altLang="en-US" b="1" dirty="0" err="1"/>
              <a:t>varchar</a:t>
            </a:r>
            <a:r>
              <a:rPr lang="en-US" altLang="en-US" dirty="0"/>
              <a:t>(20), </a:t>
            </a:r>
            <a:br>
              <a:rPr lang="en-US" altLang="en-US" dirty="0"/>
            </a:br>
            <a:r>
              <a:rPr lang="en-US" altLang="en-US" dirty="0"/>
              <a:t>                                                           </a:t>
            </a:r>
            <a:r>
              <a:rPr lang="en-US" altLang="en-US" b="1" dirty="0"/>
              <a:t>out </a:t>
            </a:r>
            <a:r>
              <a:rPr lang="en-US" altLang="en-US" i="1" dirty="0" err="1"/>
              <a:t>d_count</a:t>
            </a:r>
            <a:r>
              <a:rPr lang="en-US" altLang="en-US" i="1" dirty="0"/>
              <a:t> </a:t>
            </a:r>
            <a:r>
              <a:rPr lang="en-US" altLang="en-US" b="1" dirty="0"/>
              <a:t>integer)</a:t>
            </a:r>
            <a:br>
              <a:rPr lang="en-US" altLang="en-US" b="1" dirty="0"/>
            </a:br>
            <a:r>
              <a:rPr lang="en-US" altLang="en-US" b="1" dirty="0"/>
              <a:t>   begin</a:t>
            </a:r>
          </a:p>
          <a:p>
            <a:pPr>
              <a:buFont typeface="Monotype Sorts" charset="2"/>
              <a:buNone/>
            </a:pPr>
            <a:r>
              <a:rPr lang="en-US" altLang="en-US" b="1" dirty="0"/>
              <a:t>	       select count</a:t>
            </a:r>
            <a:r>
              <a:rPr lang="en-US" altLang="en-US" dirty="0"/>
              <a:t>(</a:t>
            </a:r>
            <a:r>
              <a:rPr lang="en-US" altLang="en-US" i="1" dirty="0"/>
              <a:t>*</a:t>
            </a:r>
            <a:r>
              <a:rPr lang="en-US" altLang="en-US" dirty="0"/>
              <a:t>) </a:t>
            </a:r>
            <a:r>
              <a:rPr lang="en-US" altLang="en-US" b="1" dirty="0"/>
              <a:t>into </a:t>
            </a:r>
            <a:r>
              <a:rPr lang="en-US" altLang="en-US" i="1" dirty="0" err="1"/>
              <a:t>d_count</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err="1"/>
              <a:t>instructor.dept_name</a:t>
            </a:r>
            <a:r>
              <a:rPr lang="en-US" altLang="en-US" i="1" dirty="0"/>
              <a:t> = </a:t>
            </a:r>
            <a:r>
              <a:rPr lang="en-US" altLang="en-US" i="1" dirty="0" err="1"/>
              <a:t>dept_count_proc.dept_name</a:t>
            </a:r>
            <a:endParaRPr lang="en-US" altLang="en-US" i="1" dirty="0"/>
          </a:p>
          <a:p>
            <a:pPr>
              <a:buFont typeface="Monotype Sorts" charset="2"/>
              <a:buNone/>
            </a:pPr>
            <a:r>
              <a:rPr lang="en-US" altLang="en-US" i="1" dirty="0"/>
              <a:t>        </a:t>
            </a:r>
            <a:r>
              <a:rPr lang="en-US" altLang="en-US" b="1" dirty="0"/>
              <a:t>end</a:t>
            </a:r>
            <a:endParaRPr lang="en-US" altLang="en-US" dirty="0"/>
          </a:p>
          <a:p>
            <a:r>
              <a:rPr lang="en-US" altLang="en-US" dirty="0"/>
              <a:t>The keywords </a:t>
            </a:r>
            <a:r>
              <a:rPr lang="en-US" altLang="en-US" b="1" dirty="0"/>
              <a:t>in</a:t>
            </a:r>
            <a:r>
              <a:rPr lang="en-US" altLang="en-US" dirty="0"/>
              <a:t> and  </a:t>
            </a:r>
            <a:r>
              <a:rPr lang="en-US" altLang="en-US" b="1" dirty="0"/>
              <a:t>out  </a:t>
            </a:r>
            <a:r>
              <a:rPr lang="en-US" altLang="en-US" dirty="0"/>
              <a:t>are parameters that are expected to have values assigned to them and parameters whose values are set in the procedure in order to return results.</a:t>
            </a:r>
          </a:p>
          <a:p>
            <a:r>
              <a:rPr lang="en-US" altLang="en-US" dirty="0"/>
              <a:t>Procedures can be invoked either from an SQL procedure or from embedded SQL, using the </a:t>
            </a:r>
            <a:r>
              <a:rPr lang="en-US" altLang="en-US" b="1" dirty="0"/>
              <a:t>call</a:t>
            </a:r>
            <a:r>
              <a:rPr lang="en-US" altLang="en-US" dirty="0"/>
              <a:t> statement.</a:t>
            </a:r>
          </a:p>
          <a:p>
            <a:pPr>
              <a:buFont typeface="Monotype Sorts" charset="2"/>
              <a:buNone/>
            </a:pPr>
            <a:r>
              <a:rPr lang="en-US" altLang="en-US" b="1" dirty="0"/>
              <a:t>		declare </a:t>
            </a:r>
            <a:r>
              <a:rPr lang="en-US" altLang="en-US" i="1" dirty="0" err="1"/>
              <a:t>d_count</a:t>
            </a:r>
            <a:r>
              <a:rPr lang="en-US" altLang="en-US" i="1" dirty="0"/>
              <a:t> </a:t>
            </a:r>
            <a:r>
              <a:rPr lang="en-US" altLang="en-US" b="1" dirty="0"/>
              <a:t>integer</a:t>
            </a:r>
            <a:r>
              <a:rPr lang="en-US" altLang="en-US" dirty="0"/>
              <a:t>;</a:t>
            </a:r>
            <a:br>
              <a:rPr lang="en-US" altLang="en-US" dirty="0"/>
            </a:br>
            <a:r>
              <a:rPr lang="en-US" altLang="en-US" dirty="0"/>
              <a:t>	</a:t>
            </a:r>
            <a:r>
              <a:rPr lang="en-US" altLang="en-US" b="1" dirty="0"/>
              <a:t>call </a:t>
            </a:r>
            <a:r>
              <a:rPr lang="en-US" altLang="en-US" i="1" dirty="0" err="1"/>
              <a:t>dept_count_proc</a:t>
            </a:r>
            <a:r>
              <a:rPr lang="en-US" altLang="en-US" dirty="0"/>
              <a:t>( </a:t>
            </a:r>
            <a:r>
              <a:rPr lang="en-US" altLang="ja-JP" dirty="0"/>
              <a:t>'Physics', </a:t>
            </a:r>
            <a:r>
              <a:rPr lang="en-US" altLang="ja-JP" i="1" dirty="0" err="1"/>
              <a:t>d_count</a:t>
            </a:r>
            <a:r>
              <a:rPr lang="en-US" altLang="ja-JP" dirty="0"/>
              <a:t>);</a:t>
            </a:r>
          </a:p>
          <a:p>
            <a:pPr>
              <a:buFont typeface="Monotype Sorts" charset="2"/>
              <a:buNone/>
            </a:pPr>
            <a:r>
              <a:rPr lang="en-US" altLang="en-US" dirty="0"/>
              <a:t>	</a:t>
            </a:r>
          </a:p>
          <a:p>
            <a:pPr indent="-274320"/>
            <a:endParaRPr lang="en-US" altLang="en-US" dirty="0"/>
          </a:p>
        </p:txBody>
      </p:sp>
    </p:spTree>
    <p:extLst>
      <p:ext uri="{BB962C8B-B14F-4D97-AF65-F5344CB8AC3E}">
        <p14:creationId xmlns:p14="http://schemas.microsoft.com/office/powerpoint/2010/main" val="3914342273"/>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SQL Procedures (Cont.)</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3" y="820343"/>
            <a:ext cx="5729102" cy="1383539"/>
          </a:xfrm>
        </p:spPr>
        <p:txBody>
          <a:bodyPr vert="horz" wrap="square" lIns="68580" tIns="45720" rIns="91440" bIns="45720" numCol="1" anchor="t" anchorCtr="0" compatLnSpc="1">
            <a:prstTxWarp prst="textNoShape">
              <a:avLst/>
            </a:prstTxWarp>
          </a:bodyPr>
          <a:lstStyle/>
          <a:p>
            <a:r>
              <a:rPr lang="en-US" altLang="en-US" dirty="0"/>
              <a:t>Procedures and functions can be invoked also from dynamic SQL</a:t>
            </a:r>
          </a:p>
          <a:p>
            <a:r>
              <a:rPr lang="en-US" altLang="en-US" dirty="0"/>
              <a:t>SQL allows more than one procedure of the so long as the number of arguments of the procedures with the same name is different.</a:t>
            </a:r>
          </a:p>
          <a:p>
            <a:r>
              <a:rPr lang="en-US" altLang="en-US" dirty="0"/>
              <a:t>The name, along with the number of arguments, is used to identify the procedure. </a:t>
            </a:r>
          </a:p>
          <a:p>
            <a:pPr indent="-274320"/>
            <a:endParaRPr lang="en-US" altLang="en-US" dirty="0"/>
          </a:p>
        </p:txBody>
      </p:sp>
    </p:spTree>
    <p:extLst>
      <p:ext uri="{BB962C8B-B14F-4D97-AF65-F5344CB8AC3E}">
        <p14:creationId xmlns:p14="http://schemas.microsoft.com/office/powerpoint/2010/main" val="533148070"/>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Triggers</a:t>
            </a:r>
          </a:p>
        </p:txBody>
      </p:sp>
      <p:sp>
        <p:nvSpPr>
          <p:cNvPr id="4" name="TextBox 9">
            <a:extLst>
              <a:ext uri="{FF2B5EF4-FFF2-40B4-BE49-F238E27FC236}">
                <a16:creationId xmlns:a16="http://schemas.microsoft.com/office/drawing/2014/main" id="{C8876E39-E2E9-50AE-6D34-42A36A0D4672}"/>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33</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W4111_003_2024_3: Lecture 6: ER(5), Relational(5), SQL(5)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16827623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Triggers</a:t>
            </a:r>
          </a:p>
        </p:txBody>
      </p:sp>
      <p:sp>
        <p:nvSpPr>
          <p:cNvPr id="48131" name="Rectangle 3"/>
          <p:cNvSpPr>
            <a:spLocks noGrp="1" noChangeArrowheads="1"/>
          </p:cNvSpPr>
          <p:nvPr>
            <p:ph type="body" idx="1"/>
          </p:nvPr>
        </p:nvSpPr>
        <p:spPr>
          <a:xfrm>
            <a:off x="1719263" y="866775"/>
            <a:ext cx="5735761" cy="3625454"/>
          </a:xfrm>
        </p:spPr>
        <p:txBody>
          <a:bodyPr/>
          <a:lstStyle/>
          <a:p>
            <a:r>
              <a:rPr lang="en-US" altLang="en-US" dirty="0"/>
              <a:t>A </a:t>
            </a:r>
            <a:r>
              <a:rPr lang="en-US" altLang="en-US" b="1" dirty="0">
                <a:solidFill>
                  <a:srgbClr val="002060"/>
                </a:solidFill>
              </a:rPr>
              <a:t>trigger</a:t>
            </a:r>
            <a:r>
              <a:rPr lang="en-US" altLang="en-US" dirty="0"/>
              <a:t> is a statement that is executed automatically by the system as a side effect of a modification to the database.</a:t>
            </a:r>
          </a:p>
          <a:p>
            <a:r>
              <a:rPr lang="en-US" altLang="en-US" dirty="0"/>
              <a:t>To design a trigger mechanism, we must:</a:t>
            </a:r>
          </a:p>
          <a:p>
            <a:pPr lvl="1"/>
            <a:r>
              <a:rPr lang="en-US" altLang="en-US" dirty="0">
                <a:ea typeface="ＭＳ Ｐゴシック" panose="020B0600070205080204" pitchFamily="34" charset="-128"/>
              </a:rPr>
              <a:t>Specify the conditions under which the trigger is to be executed.</a:t>
            </a:r>
          </a:p>
          <a:p>
            <a:pPr lvl="1"/>
            <a:r>
              <a:rPr lang="en-US" altLang="en-US" dirty="0">
                <a:ea typeface="ＭＳ Ｐゴシック" panose="020B0600070205080204" pitchFamily="34" charset="-128"/>
              </a:rPr>
              <a:t>Specify the actions to be taken when the trigger executes.</a:t>
            </a:r>
          </a:p>
          <a:p>
            <a:r>
              <a:rPr lang="en-US" altLang="en-US" dirty="0"/>
              <a:t>Triggers introduced to SQL standard in SQL:1999, but supported even earlier using non-standard syntax by most databases.		</a:t>
            </a:r>
          </a:p>
          <a:p>
            <a:pPr lvl="1"/>
            <a:r>
              <a:rPr lang="en-US" altLang="en-US" dirty="0">
                <a:solidFill>
                  <a:srgbClr val="002060"/>
                </a:solidFill>
                <a:ea typeface="ＭＳ Ｐゴシック" panose="020B0600070205080204" pitchFamily="34" charset="-128"/>
              </a:rPr>
              <a:t>Syntax illustrated here may not work exactly on your database system; check the system manuals</a:t>
            </a:r>
          </a:p>
        </p:txBody>
      </p:sp>
      <p:sp>
        <p:nvSpPr>
          <p:cNvPr id="2" name="TextBox 1">
            <a:extLst>
              <a:ext uri="{FF2B5EF4-FFF2-40B4-BE49-F238E27FC236}">
                <a16:creationId xmlns:a16="http://schemas.microsoft.com/office/drawing/2014/main" id="{2F86147B-7137-C9A0-34F3-1871B5B23188}"/>
              </a:ext>
            </a:extLst>
          </p:cNvPr>
          <p:cNvSpPr txBox="1"/>
          <p:nvPr/>
        </p:nvSpPr>
        <p:spPr>
          <a:xfrm>
            <a:off x="304800" y="2876550"/>
            <a:ext cx="1978298" cy="2031325"/>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X on T</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before insert</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before update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before delete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after insert</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after update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after delete</a:t>
            </a:r>
          </a:p>
        </p:txBody>
      </p:sp>
    </p:spTree>
    <p:extLst>
      <p:ext uri="{BB962C8B-B14F-4D97-AF65-F5344CB8AC3E}">
        <p14:creationId xmlns:p14="http://schemas.microsoft.com/office/powerpoint/2010/main" val="29763802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Triggering Events and Actions in SQL</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4" y="820343"/>
            <a:ext cx="5789026" cy="3677840"/>
          </a:xfrm>
        </p:spPr>
        <p:txBody>
          <a:bodyPr vert="horz" wrap="square" lIns="68580" tIns="45720" rIns="91440" bIns="45720" numCol="1" anchor="t" anchorCtr="0" compatLnSpc="1">
            <a:prstTxWarp prst="textNoShape">
              <a:avLst/>
            </a:prstTxWarp>
          </a:bodyPr>
          <a:lstStyle/>
          <a:p>
            <a:pPr>
              <a:lnSpc>
                <a:spcPct val="90000"/>
              </a:lnSpc>
            </a:pPr>
            <a:r>
              <a:rPr lang="en-US" altLang="en-US" dirty="0"/>
              <a:t>Triggering event can be </a:t>
            </a:r>
            <a:r>
              <a:rPr lang="en-US" altLang="en-US" b="1" dirty="0"/>
              <a:t>insert</a:t>
            </a:r>
            <a:r>
              <a:rPr lang="en-US" altLang="en-US" dirty="0"/>
              <a:t>, </a:t>
            </a:r>
            <a:r>
              <a:rPr lang="en-US" altLang="en-US" b="1" dirty="0"/>
              <a:t>delete</a:t>
            </a:r>
            <a:r>
              <a:rPr lang="en-US" altLang="en-US" dirty="0"/>
              <a:t> or </a:t>
            </a:r>
            <a:r>
              <a:rPr lang="en-US" altLang="en-US" b="1" dirty="0"/>
              <a:t>update</a:t>
            </a:r>
          </a:p>
          <a:p>
            <a:pPr>
              <a:lnSpc>
                <a:spcPct val="90000"/>
              </a:lnSpc>
            </a:pPr>
            <a:r>
              <a:rPr lang="en-US" altLang="en-US" dirty="0"/>
              <a:t>Triggers on update can be restricted to specific attributes</a:t>
            </a:r>
          </a:p>
          <a:p>
            <a:pPr lvl="1">
              <a:lnSpc>
                <a:spcPct val="90000"/>
              </a:lnSpc>
            </a:pPr>
            <a:r>
              <a:rPr lang="en-US" altLang="en-US" dirty="0">
                <a:ea typeface="ＭＳ Ｐゴシック" panose="020B0600070205080204" pitchFamily="34" charset="-128"/>
              </a:rPr>
              <a:t>For example, </a:t>
            </a:r>
            <a:r>
              <a:rPr lang="en-US" altLang="en-US" b="1" dirty="0">
                <a:ea typeface="ＭＳ Ｐゴシック" panose="020B0600070205080204" pitchFamily="34" charset="-128"/>
              </a:rPr>
              <a:t> after update of </a:t>
            </a:r>
            <a:r>
              <a:rPr lang="en-US" altLang="en-US" i="1" dirty="0">
                <a:ea typeface="ＭＳ Ｐゴシック" panose="020B0600070205080204" pitchFamily="34" charset="-128"/>
              </a:rPr>
              <a:t>takes </a:t>
            </a:r>
            <a:r>
              <a:rPr lang="en-US" altLang="en-US" b="1" dirty="0">
                <a:ea typeface="ＭＳ Ｐゴシック" panose="020B0600070205080204" pitchFamily="34" charset="-128"/>
              </a:rPr>
              <a:t>on</a:t>
            </a:r>
            <a:r>
              <a:rPr lang="en-US" altLang="en-US" i="1" dirty="0">
                <a:ea typeface="ＭＳ Ｐゴシック" panose="020B0600070205080204" pitchFamily="34" charset="-128"/>
              </a:rPr>
              <a:t> grade</a:t>
            </a:r>
          </a:p>
          <a:p>
            <a:pPr>
              <a:lnSpc>
                <a:spcPct val="90000"/>
              </a:lnSpc>
            </a:pPr>
            <a:r>
              <a:rPr lang="en-US" altLang="en-US" dirty="0"/>
              <a:t>Values of attributes before and after an update can be referenced</a:t>
            </a:r>
          </a:p>
          <a:p>
            <a:pPr lvl="1">
              <a:lnSpc>
                <a:spcPct val="90000"/>
              </a:lnSpc>
            </a:pPr>
            <a:r>
              <a:rPr lang="en-US" altLang="en-US" b="1" dirty="0">
                <a:ea typeface="ＭＳ Ｐゴシック" panose="020B0600070205080204" pitchFamily="34" charset="-128"/>
              </a:rPr>
              <a:t>referencing old row as</a:t>
            </a:r>
            <a:r>
              <a:rPr lang="en-US" altLang="en-US" dirty="0">
                <a:ea typeface="ＭＳ Ｐゴシック" panose="020B0600070205080204" pitchFamily="34" charset="-128"/>
              </a:rPr>
              <a:t>   </a:t>
            </a:r>
            <a:r>
              <a:rPr lang="en-US" altLang="en-US" b="1" dirty="0">
                <a:ea typeface="ＭＳ Ｐゴシック" panose="020B0600070205080204" pitchFamily="34" charset="-128"/>
              </a:rPr>
              <a:t>: </a:t>
            </a:r>
            <a:r>
              <a:rPr lang="en-US" altLang="en-US" dirty="0">
                <a:ea typeface="ＭＳ Ｐゴシック" panose="020B0600070205080204" pitchFamily="34" charset="-128"/>
              </a:rPr>
              <a:t> for deletes and updates</a:t>
            </a:r>
          </a:p>
          <a:p>
            <a:pPr lvl="1">
              <a:lnSpc>
                <a:spcPct val="90000"/>
              </a:lnSpc>
            </a:pPr>
            <a:r>
              <a:rPr lang="en-US" altLang="en-US" b="1" dirty="0">
                <a:ea typeface="ＭＳ Ｐゴシック" panose="020B0600070205080204" pitchFamily="34" charset="-128"/>
              </a:rPr>
              <a:t>referencing new row as  : </a:t>
            </a:r>
            <a:r>
              <a:rPr lang="en-US" altLang="en-US" dirty="0">
                <a:ea typeface="ＭＳ Ｐゴシック" panose="020B0600070205080204" pitchFamily="34" charset="-128"/>
              </a:rPr>
              <a:t>for inserts and updates</a:t>
            </a:r>
            <a:endParaRPr lang="en-US" altLang="en-US" b="1" dirty="0">
              <a:ea typeface="ＭＳ Ｐゴシック" panose="020B0600070205080204" pitchFamily="34" charset="-128"/>
            </a:endParaRPr>
          </a:p>
          <a:p>
            <a:pPr>
              <a:lnSpc>
                <a:spcPct val="90000"/>
              </a:lnSpc>
            </a:pPr>
            <a:r>
              <a:rPr lang="en-US" altLang="en-US" dirty="0"/>
              <a:t>Triggers can be activated before an event, which can serve as extra constraints.  For example,  convert blank grades to null.</a:t>
            </a:r>
          </a:p>
          <a:p>
            <a:pPr>
              <a:lnSpc>
                <a:spcPct val="90000"/>
              </a:lnSpc>
              <a:buFont typeface="Monotype Sorts" charset="2"/>
              <a:buNone/>
            </a:pPr>
            <a:r>
              <a:rPr lang="en-US" altLang="en-US" sz="600" dirty="0"/>
              <a:t> </a:t>
            </a:r>
          </a:p>
          <a:p>
            <a:pPr>
              <a:lnSpc>
                <a:spcPct val="80000"/>
              </a:lnSpc>
              <a:buFont typeface="Monotype Sorts" charset="2"/>
              <a:buNone/>
            </a:pPr>
            <a:r>
              <a:rPr lang="en-US" altLang="en-US" b="1" dirty="0"/>
              <a:t>		create trigger </a:t>
            </a:r>
            <a:r>
              <a:rPr lang="en-US" altLang="en-US" i="1" dirty="0" err="1"/>
              <a:t>setnull_trigger</a:t>
            </a:r>
            <a:r>
              <a:rPr lang="en-US" altLang="en-US" i="1" dirty="0"/>
              <a:t> </a:t>
            </a:r>
            <a:r>
              <a:rPr lang="en-US" altLang="en-US" b="1" dirty="0"/>
              <a:t>before update of </a:t>
            </a:r>
            <a:r>
              <a:rPr lang="en-US" altLang="en-US" i="1" dirty="0"/>
              <a:t>takes</a:t>
            </a:r>
            <a:br>
              <a:rPr lang="en-US" altLang="en-US" i="1" dirty="0"/>
            </a:br>
            <a:r>
              <a:rPr lang="en-US" altLang="en-US" b="1" dirty="0"/>
              <a:t>	referencing new row as </a:t>
            </a:r>
            <a:r>
              <a:rPr lang="en-US" altLang="en-US" i="1" dirty="0" err="1"/>
              <a:t>nrow</a:t>
            </a:r>
            <a:br>
              <a:rPr lang="en-US" altLang="en-US" i="1" dirty="0"/>
            </a:br>
            <a:r>
              <a:rPr lang="en-US" altLang="en-US" b="1" dirty="0"/>
              <a:t>	for each row</a:t>
            </a:r>
            <a:br>
              <a:rPr lang="en-US" altLang="en-US" b="1" dirty="0"/>
            </a:br>
            <a:r>
              <a:rPr lang="en-US" altLang="en-US" b="1" dirty="0"/>
              <a:t>	      when (</a:t>
            </a:r>
            <a:r>
              <a:rPr lang="en-US" altLang="en-US" i="1" dirty="0" err="1"/>
              <a:t>nrow.grade</a:t>
            </a:r>
            <a:r>
              <a:rPr lang="en-US" altLang="en-US" dirty="0"/>
              <a:t> = </a:t>
            </a:r>
            <a:r>
              <a:rPr lang="en-US" altLang="ja-JP" dirty="0"/>
              <a:t>' ')</a:t>
            </a:r>
            <a:br>
              <a:rPr lang="en-US" altLang="ja-JP" dirty="0"/>
            </a:br>
            <a:r>
              <a:rPr lang="en-US" altLang="ja-JP" dirty="0"/>
              <a:t>               </a:t>
            </a:r>
            <a:r>
              <a:rPr lang="en-US" altLang="ja-JP" b="1" dirty="0"/>
              <a:t>begin atomic</a:t>
            </a:r>
            <a:br>
              <a:rPr lang="en-US" altLang="ja-JP" i="1" dirty="0"/>
            </a:br>
            <a:r>
              <a:rPr lang="en-US" altLang="ja-JP" b="1" dirty="0"/>
              <a:t>	          set </a:t>
            </a:r>
            <a:r>
              <a:rPr lang="en-US" altLang="ja-JP" i="1" dirty="0" err="1"/>
              <a:t>nrow.grade</a:t>
            </a:r>
            <a:r>
              <a:rPr lang="en-US" altLang="ja-JP" i="1" dirty="0"/>
              <a:t> </a:t>
            </a:r>
            <a:r>
              <a:rPr lang="en-US" altLang="ja-JP" dirty="0"/>
              <a:t>= </a:t>
            </a:r>
            <a:r>
              <a:rPr lang="en-US" altLang="ja-JP" b="1" dirty="0"/>
              <a:t>null;</a:t>
            </a:r>
            <a:br>
              <a:rPr lang="en-US" altLang="ja-JP" b="1" dirty="0"/>
            </a:br>
            <a:r>
              <a:rPr lang="en-US" altLang="ja-JP" b="1" dirty="0"/>
              <a:t>         end;</a:t>
            </a:r>
          </a:p>
          <a:p>
            <a:pPr indent="-274320"/>
            <a:endParaRPr lang="en-US" altLang="en-US" dirty="0"/>
          </a:p>
        </p:txBody>
      </p:sp>
    </p:spTree>
    <p:extLst>
      <p:ext uri="{BB962C8B-B14F-4D97-AF65-F5344CB8AC3E}">
        <p14:creationId xmlns:p14="http://schemas.microsoft.com/office/powerpoint/2010/main" val="2746791837"/>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799035" y="88106"/>
            <a:ext cx="6057900" cy="457200"/>
          </a:xfrm>
        </p:spPr>
        <p:txBody>
          <a:bodyPr/>
          <a:lstStyle/>
          <a:p>
            <a:r>
              <a:rPr lang="en-US" altLang="en-US">
                <a:effectLst/>
              </a:rPr>
              <a:t>Trigger to Maintain credits_earned value</a:t>
            </a:r>
          </a:p>
        </p:txBody>
      </p:sp>
      <p:sp>
        <p:nvSpPr>
          <p:cNvPr id="50179" name="Rectangle 3"/>
          <p:cNvSpPr>
            <a:spLocks noGrp="1" noChangeArrowheads="1"/>
          </p:cNvSpPr>
          <p:nvPr>
            <p:ph type="body" idx="1"/>
          </p:nvPr>
        </p:nvSpPr>
        <p:spPr>
          <a:xfrm>
            <a:off x="1728926" y="820342"/>
            <a:ext cx="5992278" cy="3677840"/>
          </a:xfrm>
        </p:spPr>
        <p:txBody>
          <a:bodyPr/>
          <a:lstStyle/>
          <a:p>
            <a:r>
              <a:rPr lang="en-US" altLang="en-US" b="1" dirty="0"/>
              <a:t>create trigger </a:t>
            </a:r>
            <a:r>
              <a:rPr lang="en-US" altLang="en-US" i="1" dirty="0" err="1"/>
              <a:t>credits_earned</a:t>
            </a:r>
            <a:r>
              <a:rPr lang="en-US" altLang="en-US" i="1" dirty="0"/>
              <a:t> </a:t>
            </a:r>
            <a:r>
              <a:rPr lang="en-US" altLang="en-US" b="1" dirty="0"/>
              <a:t>after update of </a:t>
            </a:r>
            <a:r>
              <a:rPr lang="en-US" altLang="en-US" i="1" dirty="0"/>
              <a:t>takes </a:t>
            </a:r>
            <a:r>
              <a:rPr lang="en-US" altLang="en-US" b="1" dirty="0"/>
              <a:t>on </a:t>
            </a:r>
            <a:r>
              <a:rPr lang="en-US" altLang="en-US" dirty="0"/>
              <a:t>(</a:t>
            </a:r>
            <a:r>
              <a:rPr lang="en-US" altLang="en-US" i="1" dirty="0"/>
              <a:t>grade</a:t>
            </a:r>
            <a:r>
              <a:rPr lang="en-US" altLang="en-US" dirty="0"/>
              <a:t>)</a:t>
            </a:r>
            <a:br>
              <a:rPr lang="en-US" altLang="en-US" dirty="0"/>
            </a:br>
            <a:r>
              <a:rPr lang="en-US" altLang="en-US" b="1" dirty="0"/>
              <a:t>referencing new row as </a:t>
            </a:r>
            <a:r>
              <a:rPr lang="en-US" altLang="en-US" i="1" dirty="0" err="1"/>
              <a:t>nrow</a:t>
            </a:r>
            <a:br>
              <a:rPr lang="en-US" altLang="en-US" i="1" dirty="0"/>
            </a:br>
            <a:r>
              <a:rPr lang="en-US" altLang="en-US" b="1" dirty="0"/>
              <a:t>referencing old row as </a:t>
            </a:r>
            <a:r>
              <a:rPr lang="en-US" altLang="en-US" i="1" dirty="0" err="1"/>
              <a:t>orow</a:t>
            </a:r>
            <a:br>
              <a:rPr lang="en-US" altLang="en-US" i="1" dirty="0"/>
            </a:br>
            <a:r>
              <a:rPr lang="en-US" altLang="en-US" b="1" dirty="0"/>
              <a:t>for each row</a:t>
            </a:r>
            <a:br>
              <a:rPr lang="en-US" altLang="en-US" b="1" dirty="0"/>
            </a:br>
            <a:r>
              <a:rPr lang="en-US" altLang="en-US" b="1" dirty="0"/>
              <a:t>when </a:t>
            </a:r>
            <a:r>
              <a:rPr lang="en-US" altLang="en-US" i="1" dirty="0" err="1"/>
              <a:t>nrow.grade</a:t>
            </a:r>
            <a:r>
              <a:rPr lang="en-US" altLang="en-US" i="1" dirty="0"/>
              <a:t> </a:t>
            </a:r>
            <a:r>
              <a:rPr lang="en-US" altLang="en-US" dirty="0"/>
              <a:t>&lt;&gt; 'F' </a:t>
            </a:r>
            <a:r>
              <a:rPr lang="en-US" altLang="en-US" b="1" dirty="0"/>
              <a:t>and </a:t>
            </a:r>
            <a:r>
              <a:rPr lang="en-US" altLang="en-US" i="1" dirty="0" err="1"/>
              <a:t>nrow.grade</a:t>
            </a:r>
            <a:r>
              <a:rPr lang="en-US" altLang="en-US" i="1" dirty="0"/>
              <a:t> </a:t>
            </a:r>
            <a:r>
              <a:rPr lang="en-US" altLang="en-US" b="1" dirty="0"/>
              <a:t>is not null</a:t>
            </a:r>
            <a:br>
              <a:rPr lang="en-US" altLang="en-US" b="1" dirty="0"/>
            </a:br>
            <a:r>
              <a:rPr lang="en-US" altLang="en-US" b="1" dirty="0"/>
              <a:t>    and </a:t>
            </a:r>
            <a:r>
              <a:rPr lang="en-US" altLang="en-US" dirty="0"/>
              <a:t>(</a:t>
            </a:r>
            <a:r>
              <a:rPr lang="en-US" altLang="en-US" i="1" dirty="0" err="1"/>
              <a:t>orow.grade</a:t>
            </a:r>
            <a:r>
              <a:rPr lang="en-US" altLang="en-US" i="1" dirty="0"/>
              <a:t> </a:t>
            </a:r>
            <a:r>
              <a:rPr lang="en-US" altLang="en-US" dirty="0"/>
              <a:t>= 'F' </a:t>
            </a:r>
            <a:r>
              <a:rPr lang="en-US" altLang="en-US" b="1" dirty="0"/>
              <a:t>or </a:t>
            </a:r>
            <a:r>
              <a:rPr lang="en-US" altLang="en-US" i="1" dirty="0" err="1"/>
              <a:t>orow.grade</a:t>
            </a:r>
            <a:r>
              <a:rPr lang="en-US" altLang="en-US" i="1" dirty="0"/>
              <a:t> </a:t>
            </a:r>
            <a:r>
              <a:rPr lang="en-US" altLang="en-US" b="1" dirty="0"/>
              <a:t>is null</a:t>
            </a:r>
            <a:r>
              <a:rPr lang="en-US" altLang="en-US" dirty="0"/>
              <a:t>)</a:t>
            </a:r>
            <a:br>
              <a:rPr lang="en-US" altLang="en-US" dirty="0"/>
            </a:br>
            <a:r>
              <a:rPr lang="en-US" altLang="en-US" b="1" dirty="0"/>
              <a:t>begin atomic</a:t>
            </a:r>
            <a:br>
              <a:rPr lang="en-US" altLang="en-US" b="1" dirty="0"/>
            </a:br>
            <a:r>
              <a:rPr lang="en-US" altLang="en-US" b="1" dirty="0"/>
              <a:t>     update </a:t>
            </a:r>
            <a:r>
              <a:rPr lang="en-US" altLang="en-US" i="1" dirty="0"/>
              <a:t>student</a:t>
            </a:r>
            <a:br>
              <a:rPr lang="en-US" altLang="en-US" i="1" dirty="0"/>
            </a:br>
            <a:r>
              <a:rPr lang="en-US" altLang="en-US" i="1" dirty="0"/>
              <a:t>     </a:t>
            </a:r>
            <a:r>
              <a:rPr lang="en-US" altLang="en-US" b="1" dirty="0"/>
              <a:t>set </a:t>
            </a:r>
            <a:r>
              <a:rPr lang="en-US" altLang="en-US" i="1" dirty="0" err="1"/>
              <a:t>tot_cred</a:t>
            </a:r>
            <a:r>
              <a:rPr lang="en-US" altLang="en-US" dirty="0"/>
              <a:t>= </a:t>
            </a:r>
            <a:r>
              <a:rPr lang="en-US" altLang="en-US" i="1" dirty="0" err="1"/>
              <a:t>tot_cred</a:t>
            </a:r>
            <a:r>
              <a:rPr lang="en-US" altLang="en-US" i="1" dirty="0"/>
              <a:t> </a:t>
            </a:r>
            <a:r>
              <a:rPr lang="en-US" altLang="en-US" dirty="0"/>
              <a:t>+ </a:t>
            </a:r>
            <a:br>
              <a:rPr lang="en-US" altLang="en-US" dirty="0"/>
            </a:br>
            <a:r>
              <a:rPr lang="en-US" altLang="en-US" dirty="0"/>
              <a:t>           (</a:t>
            </a:r>
            <a:r>
              <a:rPr lang="en-US" altLang="en-US" b="1" dirty="0"/>
              <a:t>select </a:t>
            </a:r>
            <a:r>
              <a:rPr lang="en-US" altLang="en-US" i="1" dirty="0"/>
              <a:t>credits</a:t>
            </a:r>
            <a:br>
              <a:rPr lang="en-US" altLang="en-US" i="1" dirty="0"/>
            </a:br>
            <a:r>
              <a:rPr lang="en-US" altLang="en-US" i="1" dirty="0"/>
              <a:t>            </a:t>
            </a:r>
            <a:r>
              <a:rPr lang="en-US" altLang="en-US" b="1" dirty="0"/>
              <a:t>from </a:t>
            </a:r>
            <a:r>
              <a:rPr lang="en-US" altLang="en-US" i="1" dirty="0"/>
              <a:t>course</a:t>
            </a:r>
            <a:br>
              <a:rPr lang="en-US" altLang="en-US" i="1" dirty="0"/>
            </a:br>
            <a:r>
              <a:rPr lang="en-US" altLang="en-US" i="1" dirty="0"/>
              <a:t>            </a:t>
            </a:r>
            <a:r>
              <a:rPr lang="en-US" altLang="en-US" b="1" dirty="0"/>
              <a:t>where </a:t>
            </a:r>
            <a:r>
              <a:rPr lang="en-US" altLang="en-US" i="1" dirty="0" err="1"/>
              <a:t>course</a:t>
            </a:r>
            <a:r>
              <a:rPr lang="en-US" altLang="en-US" dirty="0" err="1"/>
              <a:t>.</a:t>
            </a:r>
            <a:r>
              <a:rPr lang="en-US" altLang="en-US" i="1" dirty="0" err="1"/>
              <a:t>course_id</a:t>
            </a:r>
            <a:r>
              <a:rPr lang="en-US" altLang="en-US" dirty="0"/>
              <a:t>= </a:t>
            </a:r>
            <a:r>
              <a:rPr lang="en-US" altLang="en-US" i="1" dirty="0" err="1"/>
              <a:t>nrow.course_id</a:t>
            </a:r>
            <a:r>
              <a:rPr lang="en-US" altLang="en-US" dirty="0"/>
              <a:t>)</a:t>
            </a:r>
            <a:br>
              <a:rPr lang="en-US" altLang="en-US" dirty="0"/>
            </a:br>
            <a:r>
              <a:rPr lang="en-US" altLang="en-US" dirty="0"/>
              <a:t>     </a:t>
            </a:r>
            <a:r>
              <a:rPr lang="en-US" altLang="en-US" b="1" dirty="0"/>
              <a:t>where </a:t>
            </a:r>
            <a:r>
              <a:rPr lang="en-US" altLang="en-US" i="1" dirty="0"/>
              <a:t>student.id </a:t>
            </a:r>
            <a:r>
              <a:rPr lang="en-US" altLang="en-US" dirty="0"/>
              <a:t>= </a:t>
            </a:r>
            <a:r>
              <a:rPr lang="en-US" altLang="en-US" i="1" dirty="0"/>
              <a:t>nrow.id</a:t>
            </a:r>
            <a:r>
              <a:rPr lang="en-US" altLang="en-US" dirty="0"/>
              <a:t>;</a:t>
            </a:r>
            <a:br>
              <a:rPr lang="en-US" altLang="en-US" dirty="0"/>
            </a:br>
            <a:r>
              <a:rPr lang="en-US" altLang="en-US" b="1" dirty="0"/>
              <a:t>end</a:t>
            </a:r>
            <a:r>
              <a:rPr lang="en-US" altLang="en-US" dirty="0"/>
              <a:t>;</a:t>
            </a:r>
          </a:p>
        </p:txBody>
      </p:sp>
    </p:spTree>
    <p:extLst>
      <p:ext uri="{BB962C8B-B14F-4D97-AF65-F5344CB8AC3E}">
        <p14:creationId xmlns:p14="http://schemas.microsoft.com/office/powerpoint/2010/main" val="39038273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Statement Level Triggers</a:t>
            </a:r>
          </a:p>
        </p:txBody>
      </p:sp>
      <p:sp>
        <p:nvSpPr>
          <p:cNvPr id="51203" name="Rectangle 3"/>
          <p:cNvSpPr>
            <a:spLocks noGrp="1" noChangeArrowheads="1"/>
          </p:cNvSpPr>
          <p:nvPr>
            <p:ph type="body" idx="1"/>
          </p:nvPr>
        </p:nvSpPr>
        <p:spPr>
          <a:xfrm>
            <a:off x="1719263" y="895350"/>
            <a:ext cx="5769052" cy="3677841"/>
          </a:xfrm>
        </p:spPr>
        <p:txBody>
          <a:bodyPr/>
          <a:lstStyle/>
          <a:p>
            <a:r>
              <a:rPr lang="en-US" altLang="en-US" dirty="0"/>
              <a:t>Instead of executing a separate action for each affected row, a single action can be executed for all rows affected by a transaction</a:t>
            </a:r>
          </a:p>
          <a:p>
            <a:pPr lvl="1"/>
            <a:r>
              <a:rPr lang="en-US" altLang="en-US" dirty="0">
                <a:ea typeface="ＭＳ Ｐゴシック" panose="020B0600070205080204" pitchFamily="34" charset="-128"/>
              </a:rPr>
              <a:t>Use     </a:t>
            </a:r>
            <a:r>
              <a:rPr lang="en-US" altLang="en-US" b="1" dirty="0">
                <a:ea typeface="ＭＳ Ｐゴシック" panose="020B0600070205080204" pitchFamily="34" charset="-128"/>
              </a:rPr>
              <a:t>for each statement      </a:t>
            </a:r>
            <a:r>
              <a:rPr lang="en-US" altLang="en-US" dirty="0">
                <a:ea typeface="ＭＳ Ｐゴシック" panose="020B0600070205080204" pitchFamily="34" charset="-128"/>
              </a:rPr>
              <a:t>instead of    </a:t>
            </a:r>
            <a:r>
              <a:rPr lang="en-US" altLang="en-US" b="1" dirty="0">
                <a:ea typeface="ＭＳ Ｐゴシック" panose="020B0600070205080204" pitchFamily="34" charset="-128"/>
              </a:rPr>
              <a:t>for each row</a:t>
            </a:r>
          </a:p>
          <a:p>
            <a:pPr lvl="1"/>
            <a:r>
              <a:rPr lang="en-US" altLang="en-US" dirty="0">
                <a:ea typeface="ＭＳ Ｐゴシック" panose="020B0600070205080204" pitchFamily="34" charset="-128"/>
              </a:rPr>
              <a:t>Use     </a:t>
            </a:r>
            <a:r>
              <a:rPr lang="en-US" altLang="en-US" b="1" dirty="0">
                <a:ea typeface="ＭＳ Ｐゴシック" panose="020B0600070205080204" pitchFamily="34" charset="-128"/>
              </a:rPr>
              <a:t>referencing old table</a:t>
            </a:r>
            <a:r>
              <a:rPr lang="en-US" altLang="en-US" dirty="0">
                <a:ea typeface="ＭＳ Ｐゴシック" panose="020B0600070205080204" pitchFamily="34" charset="-128"/>
              </a:rPr>
              <a:t>   or   </a:t>
            </a:r>
            <a:r>
              <a:rPr lang="en-US" altLang="en-US" b="1" dirty="0">
                <a:ea typeface="ＭＳ Ｐゴシック" panose="020B0600070205080204" pitchFamily="34" charset="-128"/>
              </a:rPr>
              <a:t>referencing new table</a:t>
            </a:r>
            <a:r>
              <a:rPr lang="en-US" altLang="en-US" dirty="0">
                <a:ea typeface="ＭＳ Ｐゴシック" panose="020B0600070205080204" pitchFamily="34" charset="-128"/>
              </a:rPr>
              <a:t>   to refer to temporary tables  (called </a:t>
            </a:r>
            <a:r>
              <a:rPr lang="en-US" altLang="en-US" b="1" i="1" dirty="0">
                <a:solidFill>
                  <a:srgbClr val="002060"/>
                </a:solidFill>
                <a:ea typeface="ＭＳ Ｐゴシック" panose="020B0600070205080204" pitchFamily="34" charset="-128"/>
              </a:rPr>
              <a:t>transition tables</a:t>
            </a:r>
            <a:r>
              <a:rPr lang="en-US" altLang="en-US" dirty="0">
                <a:ea typeface="ＭＳ Ｐゴシック" panose="020B0600070205080204" pitchFamily="34" charset="-128"/>
              </a:rPr>
              <a:t>) containing the affected rows</a:t>
            </a:r>
          </a:p>
          <a:p>
            <a:pPr lvl="1"/>
            <a:r>
              <a:rPr lang="en-US" altLang="en-US" dirty="0">
                <a:ea typeface="ＭＳ Ｐゴシック" panose="020B0600070205080204" pitchFamily="34" charset="-128"/>
              </a:rPr>
              <a:t>Can be more efficient when dealing with SQL statements that update a large number of rows</a:t>
            </a:r>
          </a:p>
          <a:p>
            <a:endParaRPr lang="en-US" altLang="en-US" dirty="0"/>
          </a:p>
        </p:txBody>
      </p:sp>
    </p:spTree>
    <p:extLst>
      <p:ext uri="{BB962C8B-B14F-4D97-AF65-F5344CB8AC3E}">
        <p14:creationId xmlns:p14="http://schemas.microsoft.com/office/powerpoint/2010/main" val="6894461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When Not To Use Triggers</a:t>
            </a:r>
          </a:p>
        </p:txBody>
      </p:sp>
      <p:sp>
        <p:nvSpPr>
          <p:cNvPr id="52227" name="Rectangle 3"/>
          <p:cNvSpPr>
            <a:spLocks noGrp="1" noChangeArrowheads="1"/>
          </p:cNvSpPr>
          <p:nvPr>
            <p:ph type="body" idx="1"/>
          </p:nvPr>
        </p:nvSpPr>
        <p:spPr>
          <a:xfrm>
            <a:off x="1719263" y="859813"/>
            <a:ext cx="5729102" cy="3428102"/>
          </a:xfrm>
        </p:spPr>
        <p:txBody>
          <a:bodyPr/>
          <a:lstStyle/>
          <a:p>
            <a:r>
              <a:rPr lang="en-US" altLang="en-US" dirty="0"/>
              <a:t>Triggers were used earlier for tasks such as </a:t>
            </a:r>
          </a:p>
          <a:p>
            <a:pPr lvl="1"/>
            <a:r>
              <a:rPr lang="en-US" altLang="en-US" dirty="0">
                <a:ea typeface="ＭＳ Ｐゴシック" panose="020B0600070205080204" pitchFamily="34" charset="-128"/>
              </a:rPr>
              <a:t>Maintaining summary data (e.g., total salary of each department)</a:t>
            </a:r>
          </a:p>
          <a:p>
            <a:pPr lvl="1"/>
            <a:r>
              <a:rPr lang="en-US" altLang="en-US" dirty="0">
                <a:ea typeface="ＭＳ Ｐゴシック" panose="020B0600070205080204" pitchFamily="34" charset="-128"/>
              </a:rPr>
              <a:t>Replicating databases by recording changes to special relations (called </a:t>
            </a:r>
            <a:r>
              <a:rPr lang="en-US" altLang="en-US" b="1" dirty="0">
                <a:solidFill>
                  <a:srgbClr val="002060"/>
                </a:solidFill>
                <a:ea typeface="ＭＳ Ｐゴシック" panose="020B0600070205080204" pitchFamily="34" charset="-128"/>
              </a:rPr>
              <a:t>change</a:t>
            </a:r>
            <a:r>
              <a:rPr lang="en-US" altLang="en-US" dirty="0">
                <a:ea typeface="ＭＳ Ｐゴシック" panose="020B0600070205080204" pitchFamily="34" charset="-128"/>
              </a:rPr>
              <a:t> or </a:t>
            </a:r>
            <a:r>
              <a:rPr lang="en-US" altLang="en-US" b="1" dirty="0">
                <a:solidFill>
                  <a:srgbClr val="002060"/>
                </a:solidFill>
                <a:ea typeface="ＭＳ Ｐゴシック" panose="020B0600070205080204" pitchFamily="34" charset="-128"/>
              </a:rPr>
              <a:t>delta</a:t>
            </a:r>
            <a:r>
              <a:rPr lang="en-US" altLang="en-US" dirty="0">
                <a:ea typeface="ＭＳ Ｐゴシック" panose="020B0600070205080204" pitchFamily="34" charset="-128"/>
              </a:rPr>
              <a:t> relations) and having a separate process that applies the changes over to a replica </a:t>
            </a:r>
          </a:p>
          <a:p>
            <a:r>
              <a:rPr lang="en-US" altLang="en-US" dirty="0"/>
              <a:t>There are better ways of doing these now:</a:t>
            </a:r>
          </a:p>
          <a:p>
            <a:pPr lvl="1"/>
            <a:r>
              <a:rPr lang="en-US" altLang="en-US" dirty="0">
                <a:ea typeface="ＭＳ Ｐゴシック" panose="020B0600070205080204" pitchFamily="34" charset="-128"/>
              </a:rPr>
              <a:t>Databases today provide built in materialized view facilities to maintain summary data</a:t>
            </a:r>
          </a:p>
          <a:p>
            <a:pPr lvl="1"/>
            <a:r>
              <a:rPr lang="en-US" altLang="en-US" dirty="0">
                <a:ea typeface="ＭＳ Ｐゴシック" panose="020B0600070205080204" pitchFamily="34" charset="-128"/>
              </a:rPr>
              <a:t>Databases provide built-in support for replication</a:t>
            </a:r>
          </a:p>
          <a:p>
            <a:r>
              <a:rPr lang="en-US" altLang="en-US" dirty="0"/>
              <a:t>Encapsulation facilities can be used instead of triggers in many cases</a:t>
            </a:r>
          </a:p>
          <a:p>
            <a:pPr lvl="1"/>
            <a:r>
              <a:rPr lang="en-US" altLang="en-US" dirty="0">
                <a:ea typeface="ＭＳ Ｐゴシック" panose="020B0600070205080204" pitchFamily="34" charset="-128"/>
              </a:rPr>
              <a:t>Define methods to update fields</a:t>
            </a:r>
          </a:p>
          <a:p>
            <a:pPr lvl="1"/>
            <a:r>
              <a:rPr lang="en-US" altLang="en-US" dirty="0">
                <a:ea typeface="ＭＳ Ｐゴシック" panose="020B0600070205080204" pitchFamily="34" charset="-128"/>
              </a:rPr>
              <a:t>Carry out actions as part of the update methods instead of </a:t>
            </a:r>
            <a:br>
              <a:rPr lang="en-US" altLang="en-US" dirty="0">
                <a:ea typeface="ＭＳ Ｐゴシック" panose="020B0600070205080204" pitchFamily="34" charset="-128"/>
              </a:rPr>
            </a:br>
            <a:r>
              <a:rPr lang="en-US" altLang="en-US" dirty="0">
                <a:ea typeface="ＭＳ Ｐゴシック" panose="020B0600070205080204" pitchFamily="34" charset="-128"/>
              </a:rPr>
              <a:t>through a trigger </a:t>
            </a:r>
          </a:p>
        </p:txBody>
      </p:sp>
    </p:spTree>
    <p:extLst>
      <p:ext uri="{BB962C8B-B14F-4D97-AF65-F5344CB8AC3E}">
        <p14:creationId xmlns:p14="http://schemas.microsoft.com/office/powerpoint/2010/main" val="10301173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When Not To Use Triggers (Cont.)</a:t>
            </a:r>
          </a:p>
        </p:txBody>
      </p:sp>
      <p:sp>
        <p:nvSpPr>
          <p:cNvPr id="53251" name="Rectangle 3"/>
          <p:cNvSpPr>
            <a:spLocks noGrp="1" noChangeArrowheads="1"/>
          </p:cNvSpPr>
          <p:nvPr>
            <p:ph type="body" idx="1"/>
          </p:nvPr>
        </p:nvSpPr>
        <p:spPr>
          <a:xfrm>
            <a:off x="1719263" y="885825"/>
            <a:ext cx="5695811" cy="3967163"/>
          </a:xfrm>
        </p:spPr>
        <p:txBody>
          <a:bodyPr/>
          <a:lstStyle/>
          <a:p>
            <a:pPr>
              <a:lnSpc>
                <a:spcPct val="80000"/>
              </a:lnSpc>
            </a:pPr>
            <a:r>
              <a:rPr lang="en-US" altLang="en-US" dirty="0"/>
              <a:t>Risk of unintended execution of triggers, for example, when</a:t>
            </a:r>
          </a:p>
          <a:p>
            <a:pPr lvl="1">
              <a:lnSpc>
                <a:spcPct val="80000"/>
              </a:lnSpc>
            </a:pPr>
            <a:r>
              <a:rPr lang="en-US" altLang="en-US" dirty="0">
                <a:ea typeface="ＭＳ Ｐゴシック" panose="020B0600070205080204" pitchFamily="34" charset="-128"/>
              </a:rPr>
              <a:t>Loading data from a backup copy</a:t>
            </a:r>
          </a:p>
          <a:p>
            <a:pPr lvl="1">
              <a:lnSpc>
                <a:spcPct val="80000"/>
              </a:lnSpc>
            </a:pPr>
            <a:r>
              <a:rPr lang="en-US" altLang="en-US" dirty="0">
                <a:ea typeface="ＭＳ Ｐゴシック" panose="020B0600070205080204" pitchFamily="34" charset="-128"/>
              </a:rPr>
              <a:t>Replicating updates at a remote site</a:t>
            </a:r>
          </a:p>
          <a:p>
            <a:pPr lvl="1">
              <a:lnSpc>
                <a:spcPct val="80000"/>
              </a:lnSpc>
            </a:pPr>
            <a:r>
              <a:rPr lang="en-US" altLang="en-US" dirty="0">
                <a:ea typeface="ＭＳ Ｐゴシック" panose="020B0600070205080204" pitchFamily="34" charset="-128"/>
              </a:rPr>
              <a:t>Trigger execution can be disabled before such actions.</a:t>
            </a:r>
          </a:p>
          <a:p>
            <a:pPr>
              <a:lnSpc>
                <a:spcPct val="80000"/>
              </a:lnSpc>
            </a:pPr>
            <a:r>
              <a:rPr lang="en-US" altLang="en-US" dirty="0"/>
              <a:t>Other risks with triggers:</a:t>
            </a:r>
          </a:p>
          <a:p>
            <a:pPr lvl="1">
              <a:lnSpc>
                <a:spcPct val="80000"/>
              </a:lnSpc>
            </a:pPr>
            <a:r>
              <a:rPr lang="en-US" altLang="en-US" dirty="0">
                <a:ea typeface="ＭＳ Ｐゴシック" panose="020B0600070205080204" pitchFamily="34" charset="-128"/>
              </a:rPr>
              <a:t>Error leading to failure of critical transactions that set off the trigger</a:t>
            </a:r>
          </a:p>
          <a:p>
            <a:pPr lvl="1">
              <a:lnSpc>
                <a:spcPct val="80000"/>
              </a:lnSpc>
            </a:pPr>
            <a:r>
              <a:rPr lang="en-US" altLang="en-US" dirty="0">
                <a:ea typeface="ＭＳ Ｐゴシック" panose="020B0600070205080204" pitchFamily="34" charset="-128"/>
              </a:rPr>
              <a:t>Cascading execution</a:t>
            </a:r>
          </a:p>
        </p:txBody>
      </p:sp>
    </p:spTree>
    <p:extLst>
      <p:ext uri="{BB962C8B-B14F-4D97-AF65-F5344CB8AC3E}">
        <p14:creationId xmlns:p14="http://schemas.microsoft.com/office/powerpoint/2010/main" val="3746030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C4746-B82B-3F41-8244-F524491BD6E3}"/>
              </a:ext>
            </a:extLst>
          </p:cNvPr>
          <p:cNvSpPr>
            <a:spLocks noGrp="1"/>
          </p:cNvSpPr>
          <p:nvPr>
            <p:ph idx="1"/>
          </p:nvPr>
        </p:nvSpPr>
        <p:spPr>
          <a:xfrm>
            <a:off x="152400" y="590550"/>
            <a:ext cx="8839200" cy="3810001"/>
          </a:xfrm>
        </p:spPr>
        <p:txBody>
          <a:bodyPr/>
          <a:lstStyle/>
          <a:p>
            <a:pPr>
              <a:spcBef>
                <a:spcPts val="0"/>
              </a:spcBef>
              <a:spcAft>
                <a:spcPts val="600"/>
              </a:spcAft>
            </a:pPr>
            <a:r>
              <a:rPr lang="en-US" sz="2400" dirty="0"/>
              <a:t>Introduction and course updates.</a:t>
            </a:r>
          </a:p>
          <a:p>
            <a:pPr lvl="1">
              <a:spcBef>
                <a:spcPts val="0"/>
              </a:spcBef>
              <a:spcAft>
                <a:spcPts val="600"/>
              </a:spcAft>
            </a:pPr>
            <a:r>
              <a:rPr lang="en-US" sz="2400" dirty="0"/>
              <a:t>Midterm</a:t>
            </a:r>
          </a:p>
          <a:p>
            <a:pPr lvl="1">
              <a:spcBef>
                <a:spcPts val="0"/>
              </a:spcBef>
              <a:spcAft>
                <a:spcPts val="600"/>
              </a:spcAft>
            </a:pPr>
            <a:r>
              <a:rPr lang="en-US" sz="2400" dirty="0"/>
              <a:t>Questions</a:t>
            </a:r>
          </a:p>
          <a:p>
            <a:pPr>
              <a:spcBef>
                <a:spcPts val="0"/>
              </a:spcBef>
              <a:spcAft>
                <a:spcPts val="600"/>
              </a:spcAft>
            </a:pPr>
            <a:r>
              <a:rPr lang="en-US" sz="2400" dirty="0"/>
              <a:t>Codd’s 12 Rules – Metadata.</a:t>
            </a:r>
          </a:p>
          <a:p>
            <a:pPr>
              <a:spcBef>
                <a:spcPts val="0"/>
              </a:spcBef>
              <a:spcAft>
                <a:spcPts val="600"/>
              </a:spcAft>
            </a:pPr>
            <a:r>
              <a:rPr lang="en-US" sz="2400" dirty="0"/>
              <a:t>Relational model and algebra (5).</a:t>
            </a:r>
          </a:p>
          <a:p>
            <a:pPr>
              <a:spcBef>
                <a:spcPts val="0"/>
              </a:spcBef>
              <a:spcAft>
                <a:spcPts val="600"/>
              </a:spcAft>
            </a:pPr>
            <a:r>
              <a:rPr lang="en-US" sz="2400" dirty="0"/>
              <a:t>SQL (5).</a:t>
            </a:r>
          </a:p>
          <a:p>
            <a:pPr>
              <a:spcBef>
                <a:spcPts val="0"/>
              </a:spcBef>
              <a:spcAft>
                <a:spcPts val="600"/>
              </a:spcAft>
            </a:pPr>
            <a:r>
              <a:rPr lang="en-US" sz="2400" dirty="0"/>
              <a:t>Some complete examples of modeling </a:t>
            </a:r>
            <a:r>
              <a:rPr lang="en-US" sz="2400" dirty="0">
                <a:sym typeface="Wingdings" pitchFamily="2" charset="2"/>
              </a:rPr>
              <a:t> implementation.</a:t>
            </a:r>
            <a:endParaRPr lang="en-US" sz="2400" dirty="0"/>
          </a:p>
        </p:txBody>
      </p:sp>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6492187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Summary</a:t>
            </a:r>
          </a:p>
        </p:txBody>
      </p:sp>
      <p:sp>
        <p:nvSpPr>
          <p:cNvPr id="4" name="TextBox 9">
            <a:extLst>
              <a:ext uri="{FF2B5EF4-FFF2-40B4-BE49-F238E27FC236}">
                <a16:creationId xmlns:a16="http://schemas.microsoft.com/office/drawing/2014/main" id="{C175315C-1610-F147-3B77-941962757D8D}"/>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40</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W4111_003_2024_3: Lecture 6: ER(5), Relational(5), SQL(5)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40000881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BE4E35-481C-004F-83EA-FB03D0965A23}"/>
              </a:ext>
            </a:extLst>
          </p:cNvPr>
          <p:cNvSpPr>
            <a:spLocks noGrp="1"/>
          </p:cNvSpPr>
          <p:nvPr>
            <p:ph type="title"/>
          </p:nvPr>
        </p:nvSpPr>
        <p:spPr/>
        <p:txBody>
          <a:bodyPr/>
          <a:lstStyle/>
          <a:p>
            <a:r>
              <a:rPr lang="en-US" dirty="0"/>
              <a:t>Comparison</a:t>
            </a:r>
          </a:p>
        </p:txBody>
      </p:sp>
      <p:pic>
        <p:nvPicPr>
          <p:cNvPr id="4" name="Picture 3">
            <a:extLst>
              <a:ext uri="{FF2B5EF4-FFF2-40B4-BE49-F238E27FC236}">
                <a16:creationId xmlns:a16="http://schemas.microsoft.com/office/drawing/2014/main" id="{B72914F6-6AB2-F542-95BF-5A849838DBF9}"/>
              </a:ext>
            </a:extLst>
          </p:cNvPr>
          <p:cNvPicPr>
            <a:picLocks noChangeAspect="1"/>
          </p:cNvPicPr>
          <p:nvPr/>
        </p:nvPicPr>
        <p:blipFill>
          <a:blip r:embed="rId2"/>
          <a:stretch>
            <a:fillRect/>
          </a:stretch>
        </p:blipFill>
        <p:spPr>
          <a:xfrm>
            <a:off x="495024" y="514350"/>
            <a:ext cx="7353575" cy="4145370"/>
          </a:xfrm>
          <a:prstGeom prst="rect">
            <a:avLst/>
          </a:prstGeom>
        </p:spPr>
      </p:pic>
    </p:spTree>
    <p:extLst>
      <p:ext uri="{BB962C8B-B14F-4D97-AF65-F5344CB8AC3E}">
        <p14:creationId xmlns:p14="http://schemas.microsoft.com/office/powerpoint/2010/main" val="30308831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CE90646-9D13-3443-B78D-C693705946CF}"/>
              </a:ext>
            </a:extLst>
          </p:cNvPr>
          <p:cNvSpPr>
            <a:spLocks noGrp="1"/>
          </p:cNvSpPr>
          <p:nvPr>
            <p:ph idx="1"/>
          </p:nvPr>
        </p:nvSpPr>
        <p:spPr/>
        <p:txBody>
          <a:bodyPr/>
          <a:lstStyle/>
          <a:p>
            <a:pPr marL="0" indent="0">
              <a:buNone/>
            </a:pPr>
            <a:r>
              <a:rPr lang="en-US" sz="1400" dirty="0"/>
              <a:t>A </a:t>
            </a:r>
            <a:r>
              <a:rPr lang="en-US" sz="1400" i="1" dirty="0"/>
              <a:t>trigger</a:t>
            </a:r>
            <a:r>
              <a:rPr lang="en-US" sz="1400" dirty="0"/>
              <a:t> has capabilities like a procedure, except ...</a:t>
            </a:r>
          </a:p>
          <a:p>
            <a:pPr marL="685800" lvl="1"/>
            <a:r>
              <a:rPr lang="en-US" sz="1200" dirty="0"/>
              <a:t>You do not call it. The DB engine calls it before or after an INSERT, UPDATE, DELETE.</a:t>
            </a:r>
          </a:p>
          <a:p>
            <a:pPr marL="685800" lvl="1"/>
            <a:r>
              <a:rPr lang="en-US" sz="1200" dirty="0"/>
              <a:t>The inputs are the list of incoming new, modified rows.</a:t>
            </a:r>
          </a:p>
          <a:p>
            <a:pPr marL="685800" lvl="1"/>
            <a:r>
              <a:rPr lang="en-US" sz="1200" dirty="0"/>
              <a:t>The outputs are the modified versions of the new or modified rows.</a:t>
            </a:r>
          </a:p>
        </p:txBody>
      </p:sp>
      <p:sp>
        <p:nvSpPr>
          <p:cNvPr id="3" name="Title 2">
            <a:extLst>
              <a:ext uri="{FF2B5EF4-FFF2-40B4-BE49-F238E27FC236}">
                <a16:creationId xmlns:a16="http://schemas.microsoft.com/office/drawing/2014/main" id="{9CBE4E35-481C-004F-83EA-FB03D0965A23}"/>
              </a:ext>
            </a:extLst>
          </p:cNvPr>
          <p:cNvSpPr>
            <a:spLocks noGrp="1"/>
          </p:cNvSpPr>
          <p:nvPr>
            <p:ph type="title"/>
          </p:nvPr>
        </p:nvSpPr>
        <p:spPr/>
        <p:txBody>
          <a:bodyPr/>
          <a:lstStyle/>
          <a:p>
            <a:r>
              <a:rPr lang="en-US" dirty="0"/>
              <a:t>Comparison – Some Details</a:t>
            </a:r>
          </a:p>
        </p:txBody>
      </p:sp>
      <p:pic>
        <p:nvPicPr>
          <p:cNvPr id="2" name="Picture 1">
            <a:extLst>
              <a:ext uri="{FF2B5EF4-FFF2-40B4-BE49-F238E27FC236}">
                <a16:creationId xmlns:a16="http://schemas.microsoft.com/office/drawing/2014/main" id="{E76C8346-FE46-C742-8E1E-B8934F4F2768}"/>
              </a:ext>
            </a:extLst>
          </p:cNvPr>
          <p:cNvPicPr>
            <a:picLocks noChangeAspect="1"/>
          </p:cNvPicPr>
          <p:nvPr/>
        </p:nvPicPr>
        <p:blipFill>
          <a:blip r:embed="rId2"/>
          <a:stretch>
            <a:fillRect/>
          </a:stretch>
        </p:blipFill>
        <p:spPr>
          <a:xfrm>
            <a:off x="2057399" y="1518876"/>
            <a:ext cx="6781800" cy="3110274"/>
          </a:xfrm>
          <a:prstGeom prst="rect">
            <a:avLst/>
          </a:prstGeom>
        </p:spPr>
      </p:pic>
    </p:spTree>
    <p:extLst>
      <p:ext uri="{BB962C8B-B14F-4D97-AF65-F5344CB8AC3E}">
        <p14:creationId xmlns:p14="http://schemas.microsoft.com/office/powerpoint/2010/main" val="33246656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451D2-548A-66F4-799B-14D03415B745}"/>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AF69298D-8F49-6F09-5151-86270D2F365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68CDAB44-CEFC-E758-4F75-D4014A23B62C}"/>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FF2987ED-7A13-A3B5-9CB6-2509B36ECB1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4DCB33E8-42F6-5A23-3C06-537F4C3C1176}"/>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Authorization</a:t>
            </a:r>
          </a:p>
        </p:txBody>
      </p:sp>
      <p:sp>
        <p:nvSpPr>
          <p:cNvPr id="9" name="TextBox 9">
            <a:extLst>
              <a:ext uri="{FF2B5EF4-FFF2-40B4-BE49-F238E27FC236}">
                <a16:creationId xmlns:a16="http://schemas.microsoft.com/office/drawing/2014/main" id="{5B9EEEDD-78E3-249C-FEDD-CD4B80A7F6F6}"/>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6: ER(5), Relational(5), SQL(5)			© Donald F. Ferguson, 2024</a:t>
            </a:r>
            <a:endParaRPr lang="en-US" altLang="en-US" sz="800" i="1" dirty="0">
              <a:solidFill>
                <a:schemeClr val="bg1"/>
              </a:solidFill>
            </a:endParaRPr>
          </a:p>
        </p:txBody>
      </p:sp>
    </p:spTree>
    <p:extLst>
      <p:ext uri="{BB962C8B-B14F-4D97-AF65-F5344CB8AC3E}">
        <p14:creationId xmlns:p14="http://schemas.microsoft.com/office/powerpoint/2010/main" val="16550630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704E00-485C-E84A-B5CA-5C202A5D0CFC}"/>
              </a:ext>
            </a:extLst>
          </p:cNvPr>
          <p:cNvSpPr>
            <a:spLocks noGrp="1"/>
          </p:cNvSpPr>
          <p:nvPr>
            <p:ph idx="1"/>
          </p:nvPr>
        </p:nvSpPr>
        <p:spPr/>
        <p:txBody>
          <a:bodyPr/>
          <a:lstStyle/>
          <a:p>
            <a:r>
              <a:rPr lang="en-US" sz="1400" dirty="0"/>
              <a:t>Definitions:</a:t>
            </a:r>
          </a:p>
          <a:p>
            <a:pPr lvl="1"/>
            <a:r>
              <a:rPr lang="en-US" sz="1200" dirty="0"/>
              <a:t>“A (digital) identity is information on an entity used by computer systems to represent an external agent. That agent may be a person, organization, application, or device.”</a:t>
            </a:r>
          </a:p>
          <a:p>
            <a:pPr lvl="1"/>
            <a:r>
              <a:rPr lang="en-US" sz="1200" dirty="0"/>
              <a:t>“Authentication is the act of proving an assertion, such as the identity of a computer system user. In contrast with identification, the act of indicating a person or thing's identity, authentication is the process of verifying that identity.”</a:t>
            </a:r>
          </a:p>
          <a:p>
            <a:pPr lvl="1"/>
            <a:r>
              <a:rPr lang="en-US" sz="1200" dirty="0"/>
              <a:t>“Authorization is the function of specifying access rights/privileges to resources, ... More formally, "to authorize" is to define an access policy. ... During operation, the system uses the access control rules to decide whether access requests from (authenticated) consumers shall be approved (granted) or disapproved.</a:t>
            </a:r>
          </a:p>
          <a:p>
            <a:pPr lvl="1"/>
            <a:r>
              <a:rPr lang="en-US" sz="1200" dirty="0"/>
              <a:t>“Within an organization, roles are created for various job functions. The permissions to perform certain operations are assigned to specific roles. Members or staff (or other system users) are assigned particular roles, and through those role assignments acquire the permissions needed to perform particular system functions.”</a:t>
            </a:r>
          </a:p>
          <a:p>
            <a:pPr lvl="1"/>
            <a:r>
              <a:rPr lang="en-US" sz="1200" dirty="0"/>
              <a:t>“In computing, privilege is defined as the delegation of authority to perform security-relevant functions on a computer system. A privilege allows a user to perform an action with security consequences. Examples of various privileges include the ability to create a new user, install software, or change kernel functions.”</a:t>
            </a:r>
            <a:br>
              <a:rPr lang="en-US" sz="1200" dirty="0"/>
            </a:br>
            <a:endParaRPr lang="en-US" sz="1200" dirty="0"/>
          </a:p>
          <a:p>
            <a:r>
              <a:rPr lang="en-US" sz="1400" dirty="0"/>
              <a:t>SQL and relational database management systems implementing security by:</a:t>
            </a:r>
          </a:p>
          <a:p>
            <a:pPr lvl="1"/>
            <a:r>
              <a:rPr lang="en-US" sz="1200" dirty="0"/>
              <a:t>Creating identities and authentication policies.</a:t>
            </a:r>
          </a:p>
          <a:p>
            <a:pPr lvl="1"/>
            <a:r>
              <a:rPr lang="en-US" sz="1200" dirty="0"/>
              <a:t>Creating roles and assigning identities to roles.</a:t>
            </a:r>
          </a:p>
          <a:p>
            <a:pPr lvl="1"/>
            <a:r>
              <a:rPr lang="en-US" sz="1200" dirty="0"/>
              <a:t>Granting and revoking privileges to/from roles and identities.</a:t>
            </a:r>
          </a:p>
        </p:txBody>
      </p:sp>
      <p:sp>
        <p:nvSpPr>
          <p:cNvPr id="3" name="Title 2">
            <a:extLst>
              <a:ext uri="{FF2B5EF4-FFF2-40B4-BE49-F238E27FC236}">
                <a16:creationId xmlns:a16="http://schemas.microsoft.com/office/drawing/2014/main" id="{1DD93837-6BB1-9441-AA79-D509CBD6CB3C}"/>
              </a:ext>
            </a:extLst>
          </p:cNvPr>
          <p:cNvSpPr>
            <a:spLocks noGrp="1"/>
          </p:cNvSpPr>
          <p:nvPr>
            <p:ph type="title"/>
          </p:nvPr>
        </p:nvSpPr>
        <p:spPr/>
        <p:txBody>
          <a:bodyPr/>
          <a:lstStyle/>
          <a:p>
            <a:r>
              <a:rPr lang="en-US" dirty="0"/>
              <a:t>Security Concepts (Terms from Wikipedia)</a:t>
            </a:r>
          </a:p>
        </p:txBody>
      </p:sp>
    </p:spTree>
    <p:extLst>
      <p:ext uri="{BB962C8B-B14F-4D97-AF65-F5344CB8AC3E}">
        <p14:creationId xmlns:p14="http://schemas.microsoft.com/office/powerpoint/2010/main" val="29010846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709127" cy="3568779"/>
          </a:xfrm>
        </p:spPr>
        <p:txBody>
          <a:bodyPr/>
          <a:lstStyle/>
          <a:p>
            <a:r>
              <a:rPr lang="en-US" altLang="en-US" dirty="0"/>
              <a:t>We may assign a user several forms of authorizations on parts of the database.</a:t>
            </a:r>
          </a:p>
          <a:p>
            <a:pPr lvl="1">
              <a:lnSpc>
                <a:spcPct val="160000"/>
              </a:lnSpc>
            </a:pPr>
            <a:r>
              <a:rPr lang="en-US" altLang="en-US" b="1" dirty="0"/>
              <a:t>Read</a:t>
            </a:r>
            <a:r>
              <a:rPr lang="en-US" altLang="en-US" b="1" dirty="0">
                <a:solidFill>
                  <a:schemeClr val="tx2"/>
                </a:solidFill>
              </a:rPr>
              <a:t> </a:t>
            </a:r>
            <a:r>
              <a:rPr lang="en-US" altLang="en-US" dirty="0"/>
              <a:t>- allows reading, but not modification of data.</a:t>
            </a:r>
          </a:p>
          <a:p>
            <a:pPr lvl="1"/>
            <a:r>
              <a:rPr lang="en-US" altLang="en-US" b="1" dirty="0"/>
              <a:t>Insert</a:t>
            </a:r>
            <a:r>
              <a:rPr lang="en-US" altLang="en-US" b="1" dirty="0">
                <a:solidFill>
                  <a:schemeClr val="tx2"/>
                </a:solidFill>
              </a:rPr>
              <a:t> </a:t>
            </a:r>
            <a:r>
              <a:rPr lang="en-US" altLang="en-US" dirty="0"/>
              <a:t>- allows insertion of new data, but not modification of existing data.</a:t>
            </a:r>
          </a:p>
          <a:p>
            <a:pPr lvl="1"/>
            <a:r>
              <a:rPr lang="en-US" altLang="en-US" b="1" dirty="0"/>
              <a:t>Update</a:t>
            </a:r>
            <a:r>
              <a:rPr lang="en-US" altLang="en-US" b="1" dirty="0">
                <a:solidFill>
                  <a:schemeClr val="tx2"/>
                </a:solidFill>
              </a:rPr>
              <a:t> </a:t>
            </a:r>
            <a:r>
              <a:rPr lang="en-US" altLang="en-US" dirty="0"/>
              <a:t>- allows modification, but not deletion of data.</a:t>
            </a:r>
          </a:p>
          <a:p>
            <a:pPr lvl="1"/>
            <a:r>
              <a:rPr lang="en-US" altLang="en-US" b="1" dirty="0"/>
              <a:t>Delete</a:t>
            </a:r>
            <a:r>
              <a:rPr lang="en-US" altLang="en-US" b="1" dirty="0">
                <a:solidFill>
                  <a:schemeClr val="tx2"/>
                </a:solidFill>
              </a:rPr>
              <a:t> </a:t>
            </a:r>
            <a:r>
              <a:rPr lang="en-US" altLang="en-US" dirty="0"/>
              <a:t>- allows deletion of data.</a:t>
            </a:r>
          </a:p>
          <a:p>
            <a:r>
              <a:rPr lang="en-US" altLang="en-US" dirty="0"/>
              <a:t>Each of these types of authorizations is called a </a:t>
            </a:r>
            <a:r>
              <a:rPr lang="en-US" altLang="en-US" b="1" dirty="0">
                <a:solidFill>
                  <a:srgbClr val="002060"/>
                </a:solidFill>
              </a:rPr>
              <a:t>privilege</a:t>
            </a:r>
            <a:r>
              <a:rPr lang="en-US" altLang="en-US" dirty="0"/>
              <a:t>. We may authorize the user all, none, or a combination of these types of privileges on specified parts of a database, such as a relation or a view.</a:t>
            </a:r>
          </a:p>
          <a:p>
            <a:endParaRPr lang="en-US" altLang="en-US" sz="1500" dirty="0"/>
          </a:p>
        </p:txBody>
      </p:sp>
    </p:spTree>
    <p:extLst>
      <p:ext uri="{BB962C8B-B14F-4D97-AF65-F5344CB8AC3E}">
        <p14:creationId xmlns:p14="http://schemas.microsoft.com/office/powerpoint/2010/main" val="31535230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 (Cont.)</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692834" cy="2105739"/>
          </a:xfrm>
        </p:spPr>
        <p:txBody>
          <a:bodyPr/>
          <a:lstStyle/>
          <a:p>
            <a:r>
              <a:rPr lang="en-US" altLang="en-US" dirty="0"/>
              <a:t>Forms of authorization to modify the database schema</a:t>
            </a:r>
          </a:p>
          <a:p>
            <a:pPr lvl="1"/>
            <a:r>
              <a:rPr lang="en-US" altLang="en-US" b="1" dirty="0">
                <a:solidFill>
                  <a:srgbClr val="002060"/>
                </a:solidFill>
              </a:rPr>
              <a:t>Index</a:t>
            </a:r>
            <a:r>
              <a:rPr lang="en-US" altLang="en-US" b="1" dirty="0">
                <a:solidFill>
                  <a:schemeClr val="tx2"/>
                </a:solidFill>
              </a:rPr>
              <a:t> </a:t>
            </a:r>
            <a:r>
              <a:rPr lang="en-US" altLang="en-US" dirty="0"/>
              <a:t>- allows creation and deletion of indices.</a:t>
            </a:r>
          </a:p>
          <a:p>
            <a:pPr lvl="1"/>
            <a:r>
              <a:rPr lang="en-US" altLang="en-US" b="1" dirty="0">
                <a:solidFill>
                  <a:srgbClr val="002060"/>
                </a:solidFill>
              </a:rPr>
              <a:t>Resources</a:t>
            </a:r>
            <a:r>
              <a:rPr lang="en-US" altLang="en-US" b="1" dirty="0">
                <a:solidFill>
                  <a:schemeClr val="tx2"/>
                </a:solidFill>
              </a:rPr>
              <a:t> </a:t>
            </a:r>
            <a:r>
              <a:rPr lang="en-US" altLang="en-US" dirty="0"/>
              <a:t>- allows creation of new relations.</a:t>
            </a:r>
          </a:p>
          <a:p>
            <a:pPr lvl="1"/>
            <a:r>
              <a:rPr lang="en-US" altLang="en-US" b="1" dirty="0">
                <a:solidFill>
                  <a:srgbClr val="002060"/>
                </a:solidFill>
              </a:rPr>
              <a:t>Alteration</a:t>
            </a:r>
            <a:r>
              <a:rPr lang="en-US" altLang="en-US" b="1" dirty="0">
                <a:solidFill>
                  <a:schemeClr val="tx2"/>
                </a:solidFill>
              </a:rPr>
              <a:t> </a:t>
            </a:r>
            <a:r>
              <a:rPr lang="en-US" altLang="en-US" dirty="0"/>
              <a:t>- allows addition or deletion of attributes in a relation.</a:t>
            </a:r>
          </a:p>
          <a:p>
            <a:pPr lvl="1"/>
            <a:r>
              <a:rPr lang="en-US" altLang="en-US" b="1" dirty="0">
                <a:solidFill>
                  <a:srgbClr val="002060"/>
                </a:solidFill>
              </a:rPr>
              <a:t>Drop</a:t>
            </a:r>
            <a:r>
              <a:rPr lang="en-US" altLang="en-US" b="1" dirty="0">
                <a:solidFill>
                  <a:schemeClr val="tx2"/>
                </a:solidFill>
              </a:rPr>
              <a:t> </a:t>
            </a:r>
            <a:r>
              <a:rPr lang="en-US" altLang="en-US" dirty="0"/>
              <a:t>- allows deletion of relations.</a:t>
            </a:r>
          </a:p>
          <a:p>
            <a:endParaRPr lang="en-US" altLang="en-US" sz="1500" dirty="0"/>
          </a:p>
        </p:txBody>
      </p:sp>
    </p:spTree>
    <p:extLst>
      <p:ext uri="{BB962C8B-B14F-4D97-AF65-F5344CB8AC3E}">
        <p14:creationId xmlns:p14="http://schemas.microsoft.com/office/powerpoint/2010/main" val="40481173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 Specification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9486"/>
            <a:ext cx="5709127" cy="3677840"/>
          </a:xfrm>
        </p:spPr>
        <p:txBody>
          <a:bodyPr/>
          <a:lstStyle/>
          <a:p>
            <a:r>
              <a:rPr lang="en-US" altLang="en-US" dirty="0"/>
              <a:t>The </a:t>
            </a:r>
            <a:r>
              <a:rPr lang="en-US" altLang="en-US" b="1" dirty="0">
                <a:solidFill>
                  <a:srgbClr val="002060"/>
                </a:solidFill>
              </a:rPr>
              <a:t>grant</a:t>
            </a:r>
            <a:r>
              <a:rPr lang="en-US" altLang="en-US" dirty="0"/>
              <a:t> statement is used to confer authorization</a:t>
            </a:r>
          </a:p>
          <a:p>
            <a:pPr>
              <a:buFont typeface="Monotype Sorts" charset="2"/>
              <a:buNone/>
            </a:pPr>
            <a:r>
              <a:rPr lang="en-US" altLang="en-US" dirty="0"/>
              <a:t>	   </a:t>
            </a:r>
            <a:r>
              <a:rPr lang="en-US" altLang="en-US" b="1" dirty="0"/>
              <a:t>grant</a:t>
            </a:r>
            <a:r>
              <a:rPr lang="en-US" altLang="en-US" dirty="0"/>
              <a:t> &lt;privilege list&gt; </a:t>
            </a:r>
            <a:r>
              <a:rPr lang="en-US" altLang="en-US" b="1" dirty="0"/>
              <a:t>on </a:t>
            </a:r>
            <a:r>
              <a:rPr lang="en-US" altLang="en-US" dirty="0"/>
              <a:t>&lt;relation or view &gt; </a:t>
            </a:r>
            <a:r>
              <a:rPr lang="en-US" altLang="en-US" b="1" dirty="0"/>
              <a:t>to</a:t>
            </a:r>
            <a:r>
              <a:rPr lang="en-US" altLang="en-US" dirty="0"/>
              <a:t> &lt;user list&gt;</a:t>
            </a:r>
          </a:p>
          <a:p>
            <a:r>
              <a:rPr lang="en-US" altLang="en-US" dirty="0"/>
              <a:t>&lt;user list&gt; is:</a:t>
            </a:r>
          </a:p>
          <a:p>
            <a:pPr lvl="1"/>
            <a:r>
              <a:rPr lang="en-US" altLang="en-US" dirty="0"/>
              <a:t>a user-id</a:t>
            </a:r>
          </a:p>
          <a:p>
            <a:pPr lvl="1"/>
            <a:r>
              <a:rPr lang="en-US" altLang="en-US" b="1" dirty="0"/>
              <a:t>public</a:t>
            </a:r>
            <a:r>
              <a:rPr lang="en-US" altLang="en-US" dirty="0"/>
              <a:t>, which allows all valid users the privilege granted</a:t>
            </a:r>
          </a:p>
          <a:p>
            <a:pPr lvl="1"/>
            <a:r>
              <a:rPr lang="en-US" altLang="en-US" dirty="0"/>
              <a:t>A role (more on this later)</a:t>
            </a:r>
          </a:p>
          <a:p>
            <a:r>
              <a:rPr lang="en-US" altLang="en-US" dirty="0"/>
              <a:t>Example:</a:t>
            </a:r>
          </a:p>
          <a:p>
            <a:pPr lvl="1"/>
            <a:r>
              <a:rPr lang="en-US" altLang="en-US" b="1" dirty="0"/>
              <a:t>grant</a:t>
            </a:r>
            <a:r>
              <a:rPr lang="en-US" altLang="en-US" dirty="0"/>
              <a:t>  </a:t>
            </a:r>
            <a:r>
              <a:rPr lang="en-US" altLang="en-US" b="1" dirty="0"/>
              <a:t>select on  </a:t>
            </a:r>
            <a:r>
              <a:rPr lang="en-US" altLang="en-US" i="1" dirty="0"/>
              <a:t>department</a:t>
            </a:r>
            <a:r>
              <a:rPr lang="en-US" altLang="en-US" b="1" dirty="0"/>
              <a:t> to</a:t>
            </a:r>
            <a:r>
              <a:rPr lang="en-US" altLang="en-US" dirty="0"/>
              <a:t> </a:t>
            </a:r>
            <a:r>
              <a:rPr lang="en-US" altLang="en-US" dirty="0" err="1"/>
              <a:t>Amit</a:t>
            </a:r>
            <a:r>
              <a:rPr lang="en-US" altLang="en-US" dirty="0"/>
              <a:t>,  Satoshi</a:t>
            </a:r>
          </a:p>
          <a:p>
            <a:r>
              <a:rPr lang="en-US" altLang="en-US" dirty="0"/>
              <a:t>Granting a privilege on a view does not imply granting any privileges on the underlying relations.</a:t>
            </a:r>
          </a:p>
          <a:p>
            <a:r>
              <a:rPr lang="en-US" altLang="en-US" dirty="0"/>
              <a:t>The grantor of the privilege must already hold the privilege on the specified item (or be the database administrator).</a:t>
            </a:r>
          </a:p>
        </p:txBody>
      </p:sp>
    </p:spTree>
    <p:extLst>
      <p:ext uri="{BB962C8B-B14F-4D97-AF65-F5344CB8AC3E}">
        <p14:creationId xmlns:p14="http://schemas.microsoft.com/office/powerpoint/2010/main" val="29877796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Privileges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495354" cy="3677840"/>
          </a:xfrm>
        </p:spPr>
        <p:txBody>
          <a:bodyPr/>
          <a:lstStyle/>
          <a:p>
            <a:r>
              <a:rPr lang="en-US" altLang="en-US" b="1" dirty="0">
                <a:solidFill>
                  <a:srgbClr val="002060"/>
                </a:solidFill>
              </a:rPr>
              <a:t>select</a:t>
            </a:r>
            <a:r>
              <a:rPr lang="en-US" altLang="en-US" dirty="0"/>
              <a:t>: allows read access to relation, or the ability to query using the view</a:t>
            </a:r>
          </a:p>
          <a:p>
            <a:pPr lvl="1"/>
            <a:r>
              <a:rPr lang="en-US" altLang="en-US" dirty="0"/>
              <a:t>Example: grant users </a:t>
            </a:r>
            <a:r>
              <a:rPr lang="en-US" altLang="en-US" i="1" dirty="0"/>
              <a:t>U</a:t>
            </a:r>
            <a:r>
              <a:rPr lang="en-US" altLang="en-US" baseline="-25000" dirty="0"/>
              <a:t>1</a:t>
            </a:r>
            <a:r>
              <a:rPr lang="en-US" altLang="en-US" dirty="0"/>
              <a:t>, </a:t>
            </a:r>
            <a:r>
              <a:rPr lang="en-US" altLang="en-US" i="1" dirty="0"/>
              <a:t>U</a:t>
            </a:r>
            <a:r>
              <a:rPr lang="en-US" altLang="en-US" baseline="-25000" dirty="0"/>
              <a:t>2</a:t>
            </a:r>
            <a:r>
              <a:rPr lang="en-US" altLang="en-US" dirty="0"/>
              <a:t>, and </a:t>
            </a:r>
            <a:r>
              <a:rPr lang="en-US" altLang="en-US" i="1" dirty="0"/>
              <a:t>U</a:t>
            </a:r>
            <a:r>
              <a:rPr lang="en-US" altLang="en-US" baseline="-25000" dirty="0"/>
              <a:t>3</a:t>
            </a:r>
            <a:r>
              <a:rPr lang="en-US" altLang="en-US" dirty="0"/>
              <a:t> </a:t>
            </a:r>
            <a:r>
              <a:rPr lang="en-US" altLang="en-US" b="1" dirty="0"/>
              <a:t>select</a:t>
            </a:r>
            <a:r>
              <a:rPr lang="en-US" altLang="en-US" dirty="0"/>
              <a:t> authorization on the </a:t>
            </a:r>
            <a:r>
              <a:rPr lang="en-US" altLang="en-US" i="1" dirty="0"/>
              <a:t>instructor </a:t>
            </a:r>
            <a:r>
              <a:rPr lang="en-US" altLang="en-US" dirty="0"/>
              <a:t>relation:</a:t>
            </a:r>
          </a:p>
          <a:p>
            <a:pPr>
              <a:buFont typeface="Monotype Sorts" charset="2"/>
              <a:buNone/>
            </a:pPr>
            <a:r>
              <a:rPr lang="en-US" altLang="en-US" dirty="0"/>
              <a:t>			</a:t>
            </a:r>
            <a:r>
              <a:rPr lang="en-US" altLang="en-US" b="1" dirty="0"/>
              <a:t>grant select on </a:t>
            </a:r>
            <a:r>
              <a:rPr lang="en-US" altLang="en-US" i="1" dirty="0"/>
              <a:t>instructor </a:t>
            </a:r>
            <a:r>
              <a:rPr lang="en-US" altLang="en-US" b="1" dirty="0"/>
              <a:t>to </a:t>
            </a:r>
            <a:r>
              <a:rPr lang="en-US" altLang="en-US" i="1" dirty="0"/>
              <a:t>U</a:t>
            </a:r>
            <a:r>
              <a:rPr lang="en-US" altLang="en-US" baseline="-25000" dirty="0"/>
              <a:t>1</a:t>
            </a:r>
            <a:r>
              <a:rPr lang="en-US" altLang="en-US" i="1" dirty="0"/>
              <a:t>, U</a:t>
            </a:r>
            <a:r>
              <a:rPr lang="en-US" altLang="en-US" baseline="-25000" dirty="0"/>
              <a:t>2</a:t>
            </a:r>
            <a:r>
              <a:rPr lang="en-US" altLang="en-US" i="1" dirty="0"/>
              <a:t>, U</a:t>
            </a:r>
            <a:r>
              <a:rPr lang="en-US" altLang="en-US" baseline="-25000" dirty="0"/>
              <a:t>3</a:t>
            </a:r>
            <a:endParaRPr lang="en-US" altLang="en-US" dirty="0"/>
          </a:p>
          <a:p>
            <a:r>
              <a:rPr lang="en-US" altLang="en-US" b="1" dirty="0">
                <a:solidFill>
                  <a:srgbClr val="002060"/>
                </a:solidFill>
              </a:rPr>
              <a:t>insert</a:t>
            </a:r>
            <a:r>
              <a:rPr lang="en-US" altLang="en-US" dirty="0"/>
              <a:t>: the ability to insert tuples</a:t>
            </a:r>
          </a:p>
          <a:p>
            <a:r>
              <a:rPr lang="en-US" altLang="en-US" b="1" dirty="0">
                <a:solidFill>
                  <a:srgbClr val="002060"/>
                </a:solidFill>
              </a:rPr>
              <a:t>update</a:t>
            </a:r>
            <a:r>
              <a:rPr lang="en-US" altLang="en-US" dirty="0"/>
              <a:t>: the ability  to update using the SQL update statement</a:t>
            </a:r>
          </a:p>
          <a:p>
            <a:r>
              <a:rPr lang="en-US" altLang="en-US" b="1" dirty="0">
                <a:solidFill>
                  <a:srgbClr val="002060"/>
                </a:solidFill>
              </a:rPr>
              <a:t>delete</a:t>
            </a:r>
            <a:r>
              <a:rPr lang="en-US" altLang="en-US" dirty="0"/>
              <a:t>: the ability to delete tuples.</a:t>
            </a:r>
          </a:p>
          <a:p>
            <a:r>
              <a:rPr lang="en-US" altLang="en-US" b="1" dirty="0">
                <a:solidFill>
                  <a:srgbClr val="002060"/>
                </a:solidFill>
              </a:rPr>
              <a:t>all privileges</a:t>
            </a:r>
            <a:r>
              <a:rPr lang="en-US" altLang="en-US" dirty="0"/>
              <a:t>: used as a short form for all the allowable privileges</a:t>
            </a:r>
          </a:p>
        </p:txBody>
      </p:sp>
    </p:spTree>
    <p:extLst>
      <p:ext uri="{BB962C8B-B14F-4D97-AF65-F5344CB8AC3E}">
        <p14:creationId xmlns:p14="http://schemas.microsoft.com/office/powerpoint/2010/main" val="9769068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Revoking Authorization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56918"/>
            <a:ext cx="5669090" cy="3677840"/>
          </a:xfrm>
        </p:spPr>
        <p:txBody>
          <a:bodyPr/>
          <a:lstStyle/>
          <a:p>
            <a:r>
              <a:rPr lang="en-US" altLang="en-US" dirty="0"/>
              <a:t>The </a:t>
            </a:r>
            <a:r>
              <a:rPr lang="en-US" altLang="en-US" b="1" dirty="0">
                <a:solidFill>
                  <a:srgbClr val="002060"/>
                </a:solidFill>
              </a:rPr>
              <a:t>revoke</a:t>
            </a:r>
            <a:r>
              <a:rPr lang="en-US" altLang="en-US" b="1" dirty="0"/>
              <a:t> </a:t>
            </a:r>
            <a:r>
              <a:rPr lang="en-US" altLang="en-US" dirty="0"/>
              <a:t>statement is used to revoke authorization.</a:t>
            </a:r>
          </a:p>
          <a:p>
            <a:pPr lvl="1">
              <a:buFont typeface="Monotype Sorts" charset="2"/>
              <a:buNone/>
            </a:pPr>
            <a:r>
              <a:rPr lang="en-US" altLang="en-US" b="1" dirty="0"/>
              <a:t>revoke </a:t>
            </a:r>
            <a:r>
              <a:rPr lang="en-US" altLang="en-US" dirty="0"/>
              <a:t>&lt;privilege list&gt; </a:t>
            </a:r>
            <a:r>
              <a:rPr lang="en-US" altLang="en-US" b="1" dirty="0"/>
              <a:t>on </a:t>
            </a:r>
            <a:r>
              <a:rPr lang="en-US" altLang="en-US" dirty="0"/>
              <a:t>&lt;relation or view&gt; </a:t>
            </a:r>
            <a:r>
              <a:rPr lang="en-US" altLang="en-US" b="1" dirty="0"/>
              <a:t>from </a:t>
            </a:r>
            <a:r>
              <a:rPr lang="en-US" altLang="en-US" dirty="0"/>
              <a:t>&lt;user list&gt;</a:t>
            </a:r>
          </a:p>
          <a:p>
            <a:r>
              <a:rPr lang="en-US" altLang="en-US" dirty="0"/>
              <a:t>Example:</a:t>
            </a:r>
          </a:p>
          <a:p>
            <a:pPr lvl="1">
              <a:buFont typeface="Monotype Sorts" charset="2"/>
              <a:buNone/>
            </a:pPr>
            <a:r>
              <a:rPr lang="en-US" altLang="en-US" b="1" dirty="0"/>
              <a:t>revoke select on </a:t>
            </a:r>
            <a:r>
              <a:rPr lang="en-US" altLang="en-US" i="1" dirty="0"/>
              <a:t>student  </a:t>
            </a:r>
            <a:r>
              <a:rPr lang="en-US" altLang="en-US" b="1" dirty="0"/>
              <a:t>from </a:t>
            </a:r>
            <a:r>
              <a:rPr lang="en-US" altLang="en-US" i="1" dirty="0"/>
              <a:t>U</a:t>
            </a:r>
            <a:r>
              <a:rPr lang="en-US" altLang="en-US" i="1" baseline="-25000" dirty="0"/>
              <a:t>1</a:t>
            </a:r>
            <a:r>
              <a:rPr lang="en-US" altLang="en-US" i="1" dirty="0"/>
              <a:t>, U</a:t>
            </a:r>
            <a:r>
              <a:rPr lang="en-US" altLang="en-US" i="1" baseline="-25000" dirty="0"/>
              <a:t>2</a:t>
            </a:r>
            <a:r>
              <a:rPr lang="en-US" altLang="en-US" i="1" dirty="0"/>
              <a:t>, U</a:t>
            </a:r>
            <a:r>
              <a:rPr lang="en-US" altLang="en-US" i="1" baseline="-25000" dirty="0"/>
              <a:t>3</a:t>
            </a:r>
          </a:p>
          <a:p>
            <a:r>
              <a:rPr lang="en-US" altLang="en-US" dirty="0"/>
              <a:t>&lt;privilege-list&gt; may be </a:t>
            </a:r>
            <a:r>
              <a:rPr lang="en-US" altLang="en-US" b="1" dirty="0"/>
              <a:t>all </a:t>
            </a:r>
            <a:r>
              <a:rPr lang="en-US" altLang="en-US" dirty="0"/>
              <a:t>to revoke all privileges the </a:t>
            </a:r>
            <a:r>
              <a:rPr lang="en-US" altLang="en-US" dirty="0" err="1"/>
              <a:t>revokee</a:t>
            </a:r>
            <a:r>
              <a:rPr lang="en-US" altLang="en-US" dirty="0"/>
              <a:t> may hold.</a:t>
            </a:r>
          </a:p>
          <a:p>
            <a:r>
              <a:rPr lang="en-US" altLang="en-US" dirty="0"/>
              <a:t>If &lt;</a:t>
            </a:r>
            <a:r>
              <a:rPr lang="en-US" altLang="en-US" dirty="0" err="1"/>
              <a:t>revokee</a:t>
            </a:r>
            <a:r>
              <a:rPr lang="en-US" altLang="en-US" dirty="0"/>
              <a:t>-list&gt; includes </a:t>
            </a:r>
            <a:r>
              <a:rPr lang="en-US" altLang="en-US" b="1" dirty="0"/>
              <a:t>public, </a:t>
            </a:r>
            <a:r>
              <a:rPr lang="en-US" altLang="en-US" dirty="0"/>
              <a:t>all users lose the privilege except those granted it explicitly.</a:t>
            </a:r>
          </a:p>
          <a:p>
            <a:r>
              <a:rPr lang="en-US" altLang="en-US" dirty="0"/>
              <a:t>If the same privilege was granted twice to the same user by different grantees, the user may retain the privilege after the revocation.</a:t>
            </a:r>
          </a:p>
          <a:p>
            <a:r>
              <a:rPr lang="en-US" altLang="en-US" dirty="0"/>
              <a:t>All privileges that depend on the privilege being revoked are also revoked.</a:t>
            </a:r>
          </a:p>
          <a:p>
            <a:endParaRPr lang="en-US" altLang="en-US" sz="1500" dirty="0"/>
          </a:p>
        </p:txBody>
      </p:sp>
    </p:spTree>
    <p:extLst>
      <p:ext uri="{BB962C8B-B14F-4D97-AF65-F5344CB8AC3E}">
        <p14:creationId xmlns:p14="http://schemas.microsoft.com/office/powerpoint/2010/main" val="3595718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694587"/>
            <a:ext cx="91440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Introduction</a:t>
            </a:r>
            <a:br>
              <a:rPr lang="en-US" altLang="en-US" sz="3600" dirty="0">
                <a:solidFill>
                  <a:schemeClr val="bg1"/>
                </a:solidFill>
              </a:rPr>
            </a:br>
            <a:r>
              <a:rPr lang="en-US" altLang="en-US" sz="3600" dirty="0">
                <a:solidFill>
                  <a:schemeClr val="bg1"/>
                </a:solidFill>
              </a:rPr>
              <a:t>and</a:t>
            </a:r>
            <a:br>
              <a:rPr lang="en-US" altLang="en-US" sz="3600" dirty="0">
                <a:solidFill>
                  <a:schemeClr val="bg1"/>
                </a:solidFill>
              </a:rPr>
            </a:br>
            <a:r>
              <a:rPr lang="en-US" altLang="en-US" sz="3600" dirty="0">
                <a:solidFill>
                  <a:schemeClr val="bg1"/>
                </a:solidFill>
              </a:rPr>
              <a:t>course updates</a:t>
            </a:r>
          </a:p>
        </p:txBody>
      </p:sp>
      <p:sp>
        <p:nvSpPr>
          <p:cNvPr id="9" name="TextBox 9">
            <a:extLst>
              <a:ext uri="{FF2B5EF4-FFF2-40B4-BE49-F238E27FC236}">
                <a16:creationId xmlns:a16="http://schemas.microsoft.com/office/drawing/2014/main" id="{5B759205-0568-4212-B25B-D0844C69C11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6: ER(5), Relational(5), SQL(5)			© Donald F. Ferguson, 2024</a:t>
            </a:r>
            <a:endParaRPr lang="en-US" altLang="en-US" sz="800" i="1" dirty="0">
              <a:solidFill>
                <a:schemeClr val="bg1"/>
              </a:solidFill>
            </a:endParaRPr>
          </a:p>
        </p:txBody>
      </p:sp>
    </p:spTree>
    <p:extLst>
      <p:ext uri="{BB962C8B-B14F-4D97-AF65-F5344CB8AC3E}">
        <p14:creationId xmlns:p14="http://schemas.microsoft.com/office/powerpoint/2010/main" val="23774821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rPr>
              <a:t>Roles</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38630"/>
            <a:ext cx="5722444" cy="2370915"/>
          </a:xfrm>
        </p:spPr>
        <p:txBody>
          <a:bodyPr/>
          <a:lstStyle/>
          <a:p>
            <a:r>
              <a:rPr lang="en-US" altLang="en-US" dirty="0"/>
              <a:t>A</a:t>
            </a:r>
            <a:r>
              <a:rPr lang="en-US" altLang="en-US" b="1" dirty="0">
                <a:solidFill>
                  <a:srgbClr val="000099"/>
                </a:solidFill>
              </a:rPr>
              <a:t> </a:t>
            </a:r>
            <a:r>
              <a:rPr lang="en-US" altLang="en-US" b="1" dirty="0">
                <a:solidFill>
                  <a:srgbClr val="002060"/>
                </a:solidFill>
              </a:rPr>
              <a:t>role</a:t>
            </a:r>
            <a:r>
              <a:rPr lang="en-US" altLang="en-US" b="1" dirty="0">
                <a:solidFill>
                  <a:srgbClr val="000099"/>
                </a:solidFill>
              </a:rPr>
              <a:t> </a:t>
            </a:r>
            <a:r>
              <a:rPr lang="en-US" altLang="en-US" dirty="0"/>
              <a:t>is</a:t>
            </a:r>
            <a:r>
              <a:rPr lang="en-US" altLang="en-US" b="1" dirty="0">
                <a:solidFill>
                  <a:srgbClr val="000099"/>
                </a:solidFill>
              </a:rPr>
              <a:t> </a:t>
            </a:r>
            <a:r>
              <a:rPr lang="en-US" altLang="en-US" dirty="0"/>
              <a:t>a way to distinguish among various users as far as what  these users can access/update in the database.</a:t>
            </a:r>
          </a:p>
          <a:p>
            <a:r>
              <a:rPr lang="en-US" altLang="en-US" dirty="0"/>
              <a:t>To create a role we use:</a:t>
            </a:r>
          </a:p>
          <a:p>
            <a:pPr>
              <a:buNone/>
            </a:pPr>
            <a:r>
              <a:rPr lang="en-US" altLang="en-US" b="1" dirty="0"/>
              <a:t>        create a role </a:t>
            </a:r>
            <a:r>
              <a:rPr lang="en-US" altLang="en-US" dirty="0"/>
              <a:t>&lt;name&gt;</a:t>
            </a:r>
          </a:p>
          <a:p>
            <a:r>
              <a:rPr lang="en-US" altLang="en-US" dirty="0"/>
              <a:t>Example:</a:t>
            </a:r>
          </a:p>
          <a:p>
            <a:pPr lvl="1"/>
            <a:r>
              <a:rPr lang="en-US" altLang="en-US" dirty="0"/>
              <a:t>  </a:t>
            </a:r>
            <a:r>
              <a:rPr lang="en-US" altLang="en-US" b="1" dirty="0"/>
              <a:t>create role</a:t>
            </a:r>
            <a:r>
              <a:rPr lang="en-US" altLang="en-US" dirty="0"/>
              <a:t> instructor</a:t>
            </a:r>
          </a:p>
          <a:p>
            <a:r>
              <a:rPr lang="en-US" altLang="en-US" dirty="0"/>
              <a:t>Once a role is created we can assign “users” to the role using:</a:t>
            </a:r>
          </a:p>
          <a:p>
            <a:pPr lvl="1"/>
            <a:r>
              <a:rPr lang="en-US" altLang="en-US" b="1" dirty="0"/>
              <a:t>grant</a:t>
            </a:r>
            <a:r>
              <a:rPr lang="en-US" altLang="en-US" dirty="0"/>
              <a:t>  &lt;role&gt; </a:t>
            </a:r>
            <a:r>
              <a:rPr lang="en-US" altLang="en-US" b="1" dirty="0"/>
              <a:t>to </a:t>
            </a:r>
            <a:r>
              <a:rPr lang="en-US" altLang="en-US" dirty="0"/>
              <a:t>&lt;users&gt;</a:t>
            </a:r>
          </a:p>
          <a:p>
            <a:endParaRPr lang="en-US" altLang="en-US" sz="1500" dirty="0"/>
          </a:p>
        </p:txBody>
      </p:sp>
    </p:spTree>
    <p:extLst>
      <p:ext uri="{BB962C8B-B14F-4D97-AF65-F5344CB8AC3E}">
        <p14:creationId xmlns:p14="http://schemas.microsoft.com/office/powerpoint/2010/main" val="40363062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rPr>
              <a:t>Roles Example</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47774"/>
            <a:ext cx="5692834" cy="3677840"/>
          </a:xfrm>
        </p:spPr>
        <p:txBody>
          <a:bodyPr/>
          <a:lstStyle/>
          <a:p>
            <a:r>
              <a:rPr lang="en-US" altLang="en-US" b="1" dirty="0"/>
              <a:t>create role</a:t>
            </a:r>
            <a:r>
              <a:rPr lang="en-US" altLang="en-US" dirty="0"/>
              <a:t> instructor;</a:t>
            </a:r>
          </a:p>
          <a:p>
            <a:r>
              <a:rPr lang="en-US" altLang="en-US" b="1" dirty="0"/>
              <a:t>grant</a:t>
            </a:r>
            <a:r>
              <a:rPr lang="en-US" altLang="en-US" dirty="0"/>
              <a:t> </a:t>
            </a:r>
            <a:r>
              <a:rPr lang="en-US" altLang="en-US" i="1" dirty="0"/>
              <a:t>instructor</a:t>
            </a:r>
            <a:r>
              <a:rPr lang="en-US" altLang="en-US" b="1" dirty="0"/>
              <a:t> to </a:t>
            </a:r>
            <a:r>
              <a:rPr lang="en-US" altLang="en-US" dirty="0" err="1"/>
              <a:t>Amit</a:t>
            </a:r>
            <a:r>
              <a:rPr lang="en-US" altLang="en-US" b="1" dirty="0"/>
              <a:t>;</a:t>
            </a:r>
            <a:endParaRPr lang="en-US" altLang="en-US" dirty="0"/>
          </a:p>
          <a:p>
            <a:r>
              <a:rPr lang="en-US" altLang="en-US" dirty="0"/>
              <a:t>Privileges can be granted to roles:</a:t>
            </a:r>
          </a:p>
          <a:p>
            <a:pPr lvl="1"/>
            <a:r>
              <a:rPr lang="en-US" altLang="en-US" b="1" dirty="0"/>
              <a:t>grant</a:t>
            </a:r>
            <a:r>
              <a:rPr lang="en-US" altLang="en-US" dirty="0"/>
              <a:t> </a:t>
            </a:r>
            <a:r>
              <a:rPr lang="en-US" altLang="en-US" b="1" dirty="0"/>
              <a:t>select</a:t>
            </a:r>
            <a:r>
              <a:rPr lang="en-US" altLang="en-US" dirty="0"/>
              <a:t> </a:t>
            </a:r>
            <a:r>
              <a:rPr lang="en-US" altLang="en-US" b="1" dirty="0"/>
              <a:t>on</a:t>
            </a:r>
            <a:r>
              <a:rPr lang="en-US" altLang="en-US" dirty="0"/>
              <a:t> </a:t>
            </a:r>
            <a:r>
              <a:rPr lang="en-US" altLang="en-US" i="1" dirty="0"/>
              <a:t>takes</a:t>
            </a:r>
            <a:r>
              <a:rPr lang="en-US" altLang="en-US" dirty="0"/>
              <a:t> </a:t>
            </a:r>
            <a:r>
              <a:rPr lang="en-US" altLang="en-US" b="1" dirty="0"/>
              <a:t>to</a:t>
            </a:r>
            <a:r>
              <a:rPr lang="en-US" altLang="en-US" dirty="0"/>
              <a:t> </a:t>
            </a:r>
            <a:r>
              <a:rPr lang="en-US" altLang="en-US" i="1" dirty="0"/>
              <a:t>instructor</a:t>
            </a:r>
            <a:r>
              <a:rPr lang="en-US" altLang="en-US" dirty="0"/>
              <a:t>;</a:t>
            </a:r>
          </a:p>
          <a:p>
            <a:r>
              <a:rPr lang="en-US" altLang="en-US" dirty="0"/>
              <a:t>Roles can be granted to users, as well as to other roles</a:t>
            </a:r>
          </a:p>
          <a:p>
            <a:pPr lvl="1"/>
            <a:r>
              <a:rPr lang="en-US" altLang="en-US" b="1" dirty="0"/>
              <a:t>create</a:t>
            </a:r>
            <a:r>
              <a:rPr lang="en-US" altLang="en-US" dirty="0"/>
              <a:t> </a:t>
            </a:r>
            <a:r>
              <a:rPr lang="en-US" altLang="en-US" b="1" dirty="0"/>
              <a:t>role</a:t>
            </a:r>
            <a:r>
              <a:rPr lang="en-US" altLang="en-US" dirty="0"/>
              <a:t> </a:t>
            </a:r>
            <a:r>
              <a:rPr lang="en-US" altLang="en-US" i="1" dirty="0" err="1"/>
              <a:t>teaching_assistant</a:t>
            </a:r>
            <a:endParaRPr lang="en-US" altLang="en-US" i="1" dirty="0"/>
          </a:p>
          <a:p>
            <a:pPr lvl="1"/>
            <a:r>
              <a:rPr lang="en-US" altLang="en-US" b="1" dirty="0"/>
              <a:t>grant</a:t>
            </a:r>
            <a:r>
              <a:rPr lang="en-US" altLang="en-US" dirty="0"/>
              <a:t> </a:t>
            </a:r>
            <a:r>
              <a:rPr lang="en-US" altLang="en-US" i="1" dirty="0" err="1"/>
              <a:t>teaching_assistant</a:t>
            </a:r>
            <a:r>
              <a:rPr lang="en-US" altLang="en-US" dirty="0"/>
              <a:t> </a:t>
            </a:r>
            <a:r>
              <a:rPr lang="en-US" altLang="en-US" b="1" dirty="0"/>
              <a:t>to</a:t>
            </a:r>
            <a:r>
              <a:rPr lang="en-US" altLang="en-US" dirty="0"/>
              <a:t> </a:t>
            </a:r>
            <a:r>
              <a:rPr lang="en-US" altLang="en-US" i="1" dirty="0"/>
              <a:t>instructor</a:t>
            </a:r>
            <a:r>
              <a:rPr lang="en-US" altLang="en-US" dirty="0"/>
              <a:t>;</a:t>
            </a:r>
          </a:p>
          <a:p>
            <a:pPr lvl="2"/>
            <a:r>
              <a:rPr lang="en-US" altLang="en-US" i="1" dirty="0"/>
              <a:t>Instructor</a:t>
            </a:r>
            <a:r>
              <a:rPr lang="en-US" altLang="en-US" dirty="0"/>
              <a:t> inherits all privileges of </a:t>
            </a:r>
            <a:r>
              <a:rPr lang="en-US" altLang="en-US" i="1" dirty="0" err="1"/>
              <a:t>teaching_assistant</a:t>
            </a:r>
            <a:endParaRPr lang="en-US" altLang="en-US" i="1" dirty="0"/>
          </a:p>
          <a:p>
            <a:r>
              <a:rPr lang="en-US" altLang="en-US" dirty="0"/>
              <a:t>Chain of roles</a:t>
            </a:r>
          </a:p>
          <a:p>
            <a:pPr lvl="1"/>
            <a:r>
              <a:rPr lang="en-US" altLang="en-US" b="1" dirty="0"/>
              <a:t>create</a:t>
            </a:r>
            <a:r>
              <a:rPr lang="en-US" altLang="en-US" dirty="0"/>
              <a:t> </a:t>
            </a:r>
            <a:r>
              <a:rPr lang="en-US" altLang="en-US" b="1" dirty="0"/>
              <a:t>role</a:t>
            </a:r>
            <a:r>
              <a:rPr lang="en-US" altLang="en-US" dirty="0"/>
              <a:t> </a:t>
            </a:r>
            <a:r>
              <a:rPr lang="en-US" altLang="en-US" i="1" dirty="0"/>
              <a:t>dean</a:t>
            </a:r>
            <a:r>
              <a:rPr lang="en-US" altLang="en-US" dirty="0"/>
              <a:t>;</a:t>
            </a:r>
          </a:p>
          <a:p>
            <a:pPr lvl="1"/>
            <a:r>
              <a:rPr lang="en-US" altLang="en-US" b="1" dirty="0"/>
              <a:t>grant</a:t>
            </a:r>
            <a:r>
              <a:rPr lang="en-US" altLang="en-US" dirty="0"/>
              <a:t> </a:t>
            </a:r>
            <a:r>
              <a:rPr lang="en-US" altLang="en-US" i="1" dirty="0"/>
              <a:t>instructor</a:t>
            </a:r>
            <a:r>
              <a:rPr lang="en-US" altLang="en-US" dirty="0"/>
              <a:t> </a:t>
            </a:r>
            <a:r>
              <a:rPr lang="en-US" altLang="en-US" b="1" dirty="0"/>
              <a:t>to</a:t>
            </a:r>
            <a:r>
              <a:rPr lang="en-US" altLang="en-US" dirty="0"/>
              <a:t> </a:t>
            </a:r>
            <a:r>
              <a:rPr lang="en-US" altLang="en-US" i="1" dirty="0"/>
              <a:t>dean</a:t>
            </a:r>
            <a:r>
              <a:rPr lang="en-US" altLang="en-US" dirty="0"/>
              <a:t>;</a:t>
            </a:r>
          </a:p>
          <a:p>
            <a:pPr lvl="1"/>
            <a:r>
              <a:rPr lang="en-US" altLang="en-US" b="1" dirty="0"/>
              <a:t>grant</a:t>
            </a:r>
            <a:r>
              <a:rPr lang="en-US" altLang="en-US" dirty="0"/>
              <a:t> </a:t>
            </a:r>
            <a:r>
              <a:rPr lang="en-US" altLang="en-US" i="1" dirty="0"/>
              <a:t>dean</a:t>
            </a:r>
            <a:r>
              <a:rPr lang="en-US" altLang="en-US" dirty="0"/>
              <a:t> </a:t>
            </a:r>
            <a:r>
              <a:rPr lang="en-US" altLang="en-US" b="1" dirty="0"/>
              <a:t>to</a:t>
            </a:r>
            <a:r>
              <a:rPr lang="en-US" altLang="en-US" dirty="0"/>
              <a:t> Satoshi;</a:t>
            </a:r>
          </a:p>
          <a:p>
            <a:endParaRPr lang="en-US" altLang="en-US" sz="1500" dirty="0"/>
          </a:p>
        </p:txBody>
      </p:sp>
    </p:spTree>
    <p:extLst>
      <p:ext uri="{BB962C8B-B14F-4D97-AF65-F5344CB8AC3E}">
        <p14:creationId xmlns:p14="http://schemas.microsoft.com/office/powerpoint/2010/main" val="9008259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p:txBody>
          <a:bodyPr/>
          <a:lstStyle/>
          <a:p>
            <a:pPr>
              <a:defRPr/>
            </a:pPr>
            <a:r>
              <a:rPr lang="en-US" dirty="0">
                <a:ea typeface="+mj-ea"/>
              </a:rPr>
              <a:t>Authorization on Views</a:t>
            </a:r>
          </a:p>
        </p:txBody>
      </p:sp>
      <p:sp>
        <p:nvSpPr>
          <p:cNvPr id="88067" name="Rectangle 3"/>
          <p:cNvSpPr>
            <a:spLocks noGrp="1" noChangeArrowheads="1"/>
          </p:cNvSpPr>
          <p:nvPr>
            <p:ph type="body" idx="1"/>
          </p:nvPr>
        </p:nvSpPr>
        <p:spPr>
          <a:xfrm>
            <a:off x="1719263" y="884350"/>
            <a:ext cx="5709128" cy="2797664"/>
          </a:xfrm>
        </p:spPr>
        <p:txBody>
          <a:bodyPr/>
          <a:lstStyle/>
          <a:p>
            <a:r>
              <a:rPr lang="en-US" altLang="en-US" b="1" dirty="0"/>
              <a:t>create view  </a:t>
            </a:r>
            <a:r>
              <a:rPr lang="en-US" altLang="en-US" i="1" dirty="0" err="1"/>
              <a:t>geo_instructor</a:t>
            </a:r>
            <a:r>
              <a:rPr lang="en-US" altLang="en-US" i="1" dirty="0"/>
              <a:t> </a:t>
            </a:r>
            <a:r>
              <a:rPr lang="en-US" altLang="en-US" b="1" dirty="0"/>
              <a:t>as</a:t>
            </a:r>
            <a:br>
              <a:rPr lang="en-US" altLang="en-US" b="1" dirty="0"/>
            </a:br>
            <a:r>
              <a:rPr lang="en-US" altLang="en-US" dirty="0"/>
              <a:t>(</a:t>
            </a:r>
            <a:r>
              <a:rPr lang="en-US" altLang="en-US" b="1" dirty="0"/>
              <a:t>select </a:t>
            </a:r>
            <a:r>
              <a:rPr lang="en-US" altLang="en-US" dirty="0"/>
              <a:t>*</a:t>
            </a:r>
            <a:br>
              <a:rPr lang="en-US" altLang="en-US" dirty="0"/>
            </a:br>
            <a:r>
              <a:rPr lang="en-US" altLang="en-US" b="1" dirty="0"/>
              <a:t>from </a:t>
            </a:r>
            <a:r>
              <a:rPr lang="en-US" altLang="en-US" i="1" dirty="0"/>
              <a:t>instructor</a:t>
            </a:r>
            <a:br>
              <a:rPr lang="en-US" altLang="en-US" i="1" dirty="0"/>
            </a:br>
            <a:r>
              <a:rPr lang="en-US" altLang="en-US" b="1" dirty="0"/>
              <a:t>where </a:t>
            </a:r>
            <a:r>
              <a:rPr lang="en-US" altLang="en-US" i="1" dirty="0"/>
              <a:t>dept_name </a:t>
            </a:r>
            <a:r>
              <a:rPr lang="en-US" altLang="en-US" dirty="0"/>
              <a:t>= 'Geology');</a:t>
            </a:r>
          </a:p>
          <a:p>
            <a:r>
              <a:rPr lang="en-US" altLang="en-US" b="1" dirty="0"/>
              <a:t>grant select on </a:t>
            </a:r>
            <a:r>
              <a:rPr lang="en-US" altLang="en-US" i="1" dirty="0" err="1"/>
              <a:t>geo_instructor</a:t>
            </a:r>
            <a:r>
              <a:rPr lang="en-US" altLang="en-US" i="1" dirty="0"/>
              <a:t> </a:t>
            </a:r>
            <a:r>
              <a:rPr lang="en-US" altLang="en-US" b="1" dirty="0"/>
              <a:t>to </a:t>
            </a:r>
            <a:r>
              <a:rPr lang="en-US" altLang="en-US" i="1" dirty="0"/>
              <a:t> </a:t>
            </a:r>
            <a:r>
              <a:rPr lang="en-US" altLang="en-US" i="1" dirty="0" err="1"/>
              <a:t>geo_staff</a:t>
            </a:r>
            <a:endParaRPr lang="en-US" altLang="en-US" i="1" dirty="0"/>
          </a:p>
          <a:p>
            <a:r>
              <a:rPr lang="en-US" altLang="en-US" dirty="0"/>
              <a:t>Suppose that a  </a:t>
            </a:r>
            <a:r>
              <a:rPr lang="en-US" altLang="en-US" i="1" dirty="0" err="1"/>
              <a:t>geo_staff</a:t>
            </a:r>
            <a:r>
              <a:rPr lang="en-US" altLang="en-US" dirty="0"/>
              <a:t> member issues</a:t>
            </a:r>
          </a:p>
          <a:p>
            <a:pPr lvl="1"/>
            <a:r>
              <a:rPr lang="en-US" altLang="en-US" b="1" dirty="0"/>
              <a:t>select </a:t>
            </a:r>
            <a:r>
              <a:rPr lang="en-US" altLang="en-US" dirty="0"/>
              <a:t>*</a:t>
            </a:r>
            <a:br>
              <a:rPr lang="en-US" altLang="en-US" dirty="0"/>
            </a:br>
            <a:r>
              <a:rPr lang="en-US" altLang="en-US" b="1" dirty="0"/>
              <a:t>from </a:t>
            </a:r>
            <a:r>
              <a:rPr lang="en-US" altLang="en-US" i="1" dirty="0" err="1"/>
              <a:t>geo_instructor</a:t>
            </a:r>
            <a:r>
              <a:rPr lang="en-US" altLang="en-US" dirty="0"/>
              <a:t>;</a:t>
            </a:r>
          </a:p>
          <a:p>
            <a:r>
              <a:rPr lang="en-US" altLang="en-US" dirty="0"/>
              <a:t>What if </a:t>
            </a:r>
          </a:p>
          <a:p>
            <a:pPr lvl="1"/>
            <a:r>
              <a:rPr lang="en-US" altLang="en-US" i="1" dirty="0" err="1"/>
              <a:t>geo_staff</a:t>
            </a:r>
            <a:r>
              <a:rPr lang="en-US" altLang="en-US" dirty="0"/>
              <a:t> does not have permissions on </a:t>
            </a:r>
            <a:r>
              <a:rPr lang="en-US" altLang="en-US" i="1" dirty="0"/>
              <a:t>instructor?</a:t>
            </a:r>
          </a:p>
          <a:p>
            <a:pPr lvl="1"/>
            <a:r>
              <a:rPr lang="en-US" altLang="en-US" dirty="0"/>
              <a:t>Creator of view did not have some permissions on </a:t>
            </a:r>
            <a:r>
              <a:rPr lang="en-US" altLang="en-US" i="1" dirty="0"/>
              <a:t>instructor?</a:t>
            </a:r>
            <a:endParaRPr lang="en-US" altLang="en-US" dirty="0"/>
          </a:p>
          <a:p>
            <a:endParaRPr lang="en-US" altLang="en-US" dirty="0"/>
          </a:p>
        </p:txBody>
      </p:sp>
    </p:spTree>
    <p:extLst>
      <p:ext uri="{BB962C8B-B14F-4D97-AF65-F5344CB8AC3E}">
        <p14:creationId xmlns:p14="http://schemas.microsoft.com/office/powerpoint/2010/main" val="4882338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p:txBody>
          <a:bodyPr/>
          <a:lstStyle/>
          <a:p>
            <a:pPr>
              <a:defRPr/>
            </a:pPr>
            <a:r>
              <a:rPr lang="en-US" dirty="0">
                <a:ea typeface="+mj-ea"/>
              </a:rPr>
              <a:t>Other Authorization Features</a:t>
            </a:r>
          </a:p>
        </p:txBody>
      </p:sp>
      <p:sp>
        <p:nvSpPr>
          <p:cNvPr id="89091" name="Rectangle 3"/>
          <p:cNvSpPr>
            <a:spLocks noGrp="1" noChangeArrowheads="1"/>
          </p:cNvSpPr>
          <p:nvPr>
            <p:ph type="body" idx="1"/>
          </p:nvPr>
        </p:nvSpPr>
        <p:spPr>
          <a:xfrm>
            <a:off x="1719263" y="820342"/>
            <a:ext cx="5782369" cy="2764107"/>
          </a:xfrm>
        </p:spPr>
        <p:txBody>
          <a:bodyPr/>
          <a:lstStyle/>
          <a:p>
            <a:r>
              <a:rPr lang="en-US" altLang="en-US" b="1" dirty="0"/>
              <a:t>references</a:t>
            </a:r>
            <a:r>
              <a:rPr lang="en-US" altLang="en-US" dirty="0"/>
              <a:t> privilege to create foreign key</a:t>
            </a:r>
          </a:p>
          <a:p>
            <a:pPr lvl="1"/>
            <a:r>
              <a:rPr lang="en-US" altLang="en-US" b="1" dirty="0"/>
              <a:t>grant reference </a:t>
            </a:r>
            <a:r>
              <a:rPr lang="en-US" altLang="en-US" dirty="0"/>
              <a:t>(</a:t>
            </a:r>
            <a:r>
              <a:rPr lang="en-US" altLang="en-US" i="1" dirty="0"/>
              <a:t>dept_name</a:t>
            </a:r>
            <a:r>
              <a:rPr lang="en-US" altLang="en-US" dirty="0"/>
              <a:t>) </a:t>
            </a:r>
            <a:r>
              <a:rPr lang="en-US" altLang="en-US" b="1" dirty="0"/>
              <a:t>on </a:t>
            </a:r>
            <a:r>
              <a:rPr lang="en-US" altLang="en-US" i="1" dirty="0"/>
              <a:t>department </a:t>
            </a:r>
            <a:r>
              <a:rPr lang="en-US" altLang="en-US" b="1" dirty="0"/>
              <a:t>to </a:t>
            </a:r>
            <a:r>
              <a:rPr lang="en-US" altLang="en-US" dirty="0"/>
              <a:t>Mariano;</a:t>
            </a:r>
          </a:p>
          <a:p>
            <a:pPr lvl="1"/>
            <a:r>
              <a:rPr lang="en-US" altLang="en-US" dirty="0"/>
              <a:t>Why is this required?</a:t>
            </a:r>
          </a:p>
          <a:p>
            <a:r>
              <a:rPr lang="en-US" altLang="en-US" dirty="0"/>
              <a:t>transfer of privileges</a:t>
            </a:r>
          </a:p>
          <a:p>
            <a:pPr lvl="1"/>
            <a:r>
              <a:rPr lang="en-US" altLang="en-US" b="1" dirty="0"/>
              <a:t>grant select on </a:t>
            </a:r>
            <a:r>
              <a:rPr lang="en-US" altLang="en-US" i="1" dirty="0"/>
              <a:t>department </a:t>
            </a:r>
            <a:r>
              <a:rPr lang="en-US" altLang="en-US" b="1" dirty="0"/>
              <a:t>to </a:t>
            </a:r>
            <a:r>
              <a:rPr lang="en-US" altLang="en-US" dirty="0" err="1"/>
              <a:t>Amit</a:t>
            </a:r>
            <a:r>
              <a:rPr lang="en-US" altLang="en-US" dirty="0"/>
              <a:t> </a:t>
            </a:r>
            <a:r>
              <a:rPr lang="en-US" altLang="en-US" b="1" dirty="0"/>
              <a:t>with grant option</a:t>
            </a:r>
            <a:r>
              <a:rPr lang="en-US" altLang="en-US" dirty="0"/>
              <a:t>;</a:t>
            </a:r>
          </a:p>
          <a:p>
            <a:pPr lvl="1"/>
            <a:r>
              <a:rPr lang="en-US" altLang="en-US" b="1" dirty="0"/>
              <a:t>revoke select on </a:t>
            </a:r>
            <a:r>
              <a:rPr lang="en-US" altLang="en-US" i="1" dirty="0"/>
              <a:t>department </a:t>
            </a:r>
            <a:r>
              <a:rPr lang="en-US" altLang="en-US" b="1" dirty="0"/>
              <a:t>from </a:t>
            </a:r>
            <a:r>
              <a:rPr lang="en-US" altLang="en-US" dirty="0" err="1"/>
              <a:t>Amit</a:t>
            </a:r>
            <a:r>
              <a:rPr lang="en-US" altLang="en-US" dirty="0"/>
              <a:t>, Satoshi </a:t>
            </a:r>
            <a:r>
              <a:rPr lang="en-US" altLang="en-US" b="1" dirty="0"/>
              <a:t>cascade</a:t>
            </a:r>
            <a:r>
              <a:rPr lang="en-US" altLang="en-US" dirty="0"/>
              <a:t>;</a:t>
            </a:r>
          </a:p>
          <a:p>
            <a:pPr lvl="1"/>
            <a:r>
              <a:rPr lang="en-US" altLang="en-US" b="1" dirty="0"/>
              <a:t>revoke select on </a:t>
            </a:r>
            <a:r>
              <a:rPr lang="en-US" altLang="en-US" i="1" dirty="0"/>
              <a:t>department </a:t>
            </a:r>
            <a:r>
              <a:rPr lang="en-US" altLang="en-US" b="1" dirty="0"/>
              <a:t>from </a:t>
            </a:r>
            <a:r>
              <a:rPr lang="en-US" altLang="en-US" dirty="0" err="1"/>
              <a:t>Amit</a:t>
            </a:r>
            <a:r>
              <a:rPr lang="en-US" altLang="en-US" dirty="0"/>
              <a:t>, Satoshi </a:t>
            </a:r>
            <a:r>
              <a:rPr lang="en-US" altLang="en-US" b="1" dirty="0"/>
              <a:t>restrict</a:t>
            </a:r>
            <a:r>
              <a:rPr lang="en-US" altLang="en-US" dirty="0"/>
              <a:t>;</a:t>
            </a:r>
          </a:p>
          <a:p>
            <a:pPr lvl="1"/>
            <a:r>
              <a:rPr lang="en-US" altLang="en-US" dirty="0"/>
              <a:t>And more!</a:t>
            </a:r>
          </a:p>
        </p:txBody>
      </p:sp>
      <p:sp>
        <p:nvSpPr>
          <p:cNvPr id="2" name="TextBox 1">
            <a:extLst>
              <a:ext uri="{FF2B5EF4-FFF2-40B4-BE49-F238E27FC236}">
                <a16:creationId xmlns:a16="http://schemas.microsoft.com/office/drawing/2014/main" id="{3BFD4D67-A653-7245-A0D1-A283FB9407F1}"/>
              </a:ext>
            </a:extLst>
          </p:cNvPr>
          <p:cNvSpPr txBox="1"/>
          <p:nvPr/>
        </p:nvSpPr>
        <p:spPr>
          <a:xfrm>
            <a:off x="838200" y="3213154"/>
            <a:ext cx="6918754" cy="120032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Like in many other cases, SQL DBMS have product specific variations.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Switch to notebook.</a:t>
            </a:r>
          </a:p>
        </p:txBody>
      </p:sp>
    </p:spTree>
    <p:extLst>
      <p:ext uri="{BB962C8B-B14F-4D97-AF65-F5344CB8AC3E}">
        <p14:creationId xmlns:p14="http://schemas.microsoft.com/office/powerpoint/2010/main" val="6112167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01FA6-4F58-5CA8-EAFC-35FFF6004733}"/>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FBE0F764-2269-F87C-B327-5A04CE6A521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1D92048A-9245-E77B-0F0E-283E269BEB74}"/>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79658BAE-2ECD-B10E-A130-2BBFFD2718E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7A63FD09-1734-573A-F041-8ADF4FF8B602}"/>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600" b="0" i="0" u="none" strike="noStrike" kern="1200" cap="none" spc="0" normalizeH="0" baseline="0" noProof="0" dirty="0">
                <a:ln>
                  <a:noFill/>
                </a:ln>
                <a:solidFill>
                  <a:prstClr val="white"/>
                </a:solidFill>
                <a:effectLst/>
                <a:uLnTx/>
                <a:uFillTx/>
                <a:latin typeface="Calibri" charset="0"/>
                <a:ea typeface="ＭＳ Ｐゴシック" charset="-128"/>
                <a:cs typeface="+mn-cs"/>
              </a:rPr>
              <a:t>Some Advanced SQL</a:t>
            </a:r>
          </a:p>
        </p:txBody>
      </p:sp>
      <p:sp>
        <p:nvSpPr>
          <p:cNvPr id="9" name="TextBox 9">
            <a:extLst>
              <a:ext uri="{FF2B5EF4-FFF2-40B4-BE49-F238E27FC236}">
                <a16:creationId xmlns:a16="http://schemas.microsoft.com/office/drawing/2014/main" id="{CE605E6A-53FD-6A73-BB99-6E511AE54D02}"/>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54</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W4111_003_2024_3: Lecture 6: ER(5), Relational(5), SQL(5)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066641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WITH Clause</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Common Table Expressions</a:t>
            </a:r>
          </a:p>
        </p:txBody>
      </p:sp>
      <p:sp>
        <p:nvSpPr>
          <p:cNvPr id="3" name="TextBox 9">
            <a:extLst>
              <a:ext uri="{FF2B5EF4-FFF2-40B4-BE49-F238E27FC236}">
                <a16:creationId xmlns:a16="http://schemas.microsoft.com/office/drawing/2014/main" id="{395F290F-D710-3C1F-E912-69FF03E78A0A}"/>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55</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W4111_003_2024_3: Lecture 6: ER(5), Relational(5), SQL(5)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205379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p:txBody>
          <a:bodyPr/>
          <a:lstStyle/>
          <a:p>
            <a:r>
              <a:rPr lang="en-US" altLang="en-US" dirty="0"/>
              <a:t>With Clause</a:t>
            </a:r>
          </a:p>
        </p:txBody>
      </p:sp>
      <p:sp>
        <p:nvSpPr>
          <p:cNvPr id="45058" name="Rectangle 3"/>
          <p:cNvSpPr>
            <a:spLocks noGrp="1" noChangeArrowheads="1"/>
          </p:cNvSpPr>
          <p:nvPr>
            <p:ph type="body" idx="1"/>
          </p:nvPr>
        </p:nvSpPr>
        <p:spPr>
          <a:xfrm>
            <a:off x="1719263" y="829867"/>
            <a:ext cx="5802343" cy="3677840"/>
          </a:xfrm>
        </p:spPr>
        <p:txBody>
          <a:bodyPr/>
          <a:lstStyle/>
          <a:p>
            <a:r>
              <a:rPr lang="en-US" altLang="en-US" dirty="0"/>
              <a:t>The </a:t>
            </a:r>
            <a:r>
              <a:rPr lang="en-US" altLang="en-US" b="1" dirty="0">
                <a:solidFill>
                  <a:srgbClr val="002060"/>
                </a:solidFill>
              </a:rPr>
              <a:t>with</a:t>
            </a:r>
            <a:r>
              <a:rPr lang="en-US" altLang="en-US" dirty="0"/>
              <a:t> clause provides a way of defining a temporary relation whose definition is available only to the query in which the </a:t>
            </a:r>
            <a:r>
              <a:rPr lang="en-US" altLang="en-US" b="1" dirty="0"/>
              <a:t>with</a:t>
            </a:r>
            <a:r>
              <a:rPr lang="en-US" altLang="en-US" b="1" dirty="0">
                <a:solidFill>
                  <a:schemeClr val="tx2"/>
                </a:solidFill>
              </a:rPr>
              <a:t> </a:t>
            </a:r>
            <a:r>
              <a:rPr lang="en-US" altLang="en-US" dirty="0"/>
              <a:t>clause occurs. </a:t>
            </a:r>
          </a:p>
          <a:p>
            <a:r>
              <a:rPr lang="en-US" altLang="en-US" dirty="0"/>
              <a:t>Find all departments with the maximum budget </a:t>
            </a:r>
            <a:br>
              <a:rPr lang="en-US" altLang="en-US" dirty="0"/>
            </a:br>
            <a:r>
              <a:rPr lang="en-US" altLang="en-US" sz="600" dirty="0"/>
              <a:t> </a:t>
            </a:r>
            <a:br>
              <a:rPr lang="en-US" altLang="en-US" b="1" dirty="0"/>
            </a:br>
            <a:r>
              <a:rPr lang="en-US" altLang="en-US" b="1" dirty="0"/>
              <a:t>     with </a:t>
            </a:r>
            <a:r>
              <a:rPr lang="en-US" altLang="en-US" i="1" dirty="0" err="1"/>
              <a:t>max_budget</a:t>
            </a:r>
            <a:r>
              <a:rPr lang="en-US" altLang="en-US" i="1" dirty="0"/>
              <a:t> </a:t>
            </a:r>
            <a:r>
              <a:rPr lang="en-US" altLang="en-US" dirty="0"/>
              <a:t>(</a:t>
            </a:r>
            <a:r>
              <a:rPr lang="en-US" altLang="en-US" i="1" dirty="0"/>
              <a:t>value</a:t>
            </a:r>
            <a:r>
              <a:rPr lang="en-US" altLang="en-US" dirty="0"/>
              <a:t>) </a:t>
            </a:r>
            <a:r>
              <a:rPr lang="en-US" altLang="en-US" b="1" dirty="0"/>
              <a:t>as </a:t>
            </a:r>
            <a:br>
              <a:rPr lang="en-US" altLang="en-US" b="1" dirty="0"/>
            </a:br>
            <a:r>
              <a:rPr lang="en-US" altLang="en-US" b="1" dirty="0"/>
              <a:t>             </a:t>
            </a:r>
            <a:r>
              <a:rPr lang="en-US" altLang="en-US" dirty="0"/>
              <a:t>(</a:t>
            </a:r>
            <a:r>
              <a:rPr lang="en-US" altLang="en-US" b="1" dirty="0"/>
              <a:t>select max</a:t>
            </a:r>
            <a:r>
              <a:rPr lang="en-US" altLang="en-US" dirty="0"/>
              <a:t>(</a:t>
            </a:r>
            <a:r>
              <a:rPr lang="en-US" altLang="en-US" i="1" dirty="0"/>
              <a:t>budget</a:t>
            </a:r>
            <a:r>
              <a:rPr lang="en-US" altLang="en-US" dirty="0"/>
              <a:t>)</a:t>
            </a:r>
            <a:br>
              <a:rPr lang="en-US" altLang="en-US" dirty="0"/>
            </a:br>
            <a:r>
              <a:rPr lang="en-US" altLang="en-US" dirty="0"/>
              <a:t>              </a:t>
            </a:r>
            <a:r>
              <a:rPr lang="en-US" altLang="en-US" b="1" dirty="0"/>
              <a:t>from </a:t>
            </a:r>
            <a:r>
              <a:rPr lang="en-US" altLang="en-US" i="1" dirty="0"/>
              <a:t>department</a:t>
            </a:r>
            <a:r>
              <a:rPr lang="en-US" altLang="en-US" dirty="0"/>
              <a:t>)</a:t>
            </a:r>
            <a:br>
              <a:rPr lang="en-US" altLang="en-US" dirty="0"/>
            </a:br>
            <a:r>
              <a:rPr lang="en-US" altLang="en-US" dirty="0"/>
              <a:t>     </a:t>
            </a:r>
            <a:r>
              <a:rPr lang="en-US" altLang="en-US" b="1" dirty="0"/>
              <a:t>select </a:t>
            </a:r>
            <a:r>
              <a:rPr lang="en-US" altLang="en-US" i="1" dirty="0"/>
              <a:t>department.name</a:t>
            </a:r>
            <a:br>
              <a:rPr lang="en-US" altLang="en-US" i="1" dirty="0"/>
            </a:br>
            <a:r>
              <a:rPr lang="en-US" altLang="en-US" i="1" dirty="0"/>
              <a:t>     </a:t>
            </a:r>
            <a:r>
              <a:rPr lang="en-US" altLang="en-US" b="1" dirty="0"/>
              <a:t>from </a:t>
            </a:r>
            <a:r>
              <a:rPr lang="en-US" altLang="en-US" i="1" dirty="0"/>
              <a:t>department</a:t>
            </a:r>
            <a:r>
              <a:rPr lang="en-US" altLang="en-US" dirty="0"/>
              <a:t>, </a:t>
            </a:r>
            <a:r>
              <a:rPr lang="en-US" altLang="en-US" i="1" dirty="0" err="1"/>
              <a:t>max_budget</a:t>
            </a:r>
            <a:br>
              <a:rPr lang="en-US" altLang="en-US" i="1" dirty="0"/>
            </a:br>
            <a:r>
              <a:rPr lang="en-US" altLang="en-US" i="1" dirty="0"/>
              <a:t>     </a:t>
            </a:r>
            <a:r>
              <a:rPr lang="en-US" altLang="en-US" b="1" dirty="0"/>
              <a:t>where </a:t>
            </a:r>
            <a:r>
              <a:rPr lang="en-US" altLang="en-US" i="1" dirty="0" err="1"/>
              <a:t>department</a:t>
            </a:r>
            <a:r>
              <a:rPr lang="en-US" altLang="en-US" dirty="0" err="1"/>
              <a:t>.</a:t>
            </a:r>
            <a:r>
              <a:rPr lang="en-US" altLang="en-US" i="1" dirty="0" err="1"/>
              <a:t>budget</a:t>
            </a:r>
            <a:r>
              <a:rPr lang="en-US" altLang="en-US" i="1" dirty="0"/>
              <a:t> </a:t>
            </a:r>
            <a:r>
              <a:rPr lang="en-US" altLang="en-US" dirty="0"/>
              <a:t>= </a:t>
            </a:r>
            <a:r>
              <a:rPr lang="en-US" altLang="en-US" i="1" dirty="0" err="1"/>
              <a:t>max_budget.value</a:t>
            </a:r>
            <a:r>
              <a:rPr lang="en-US" altLang="en-US" dirty="0"/>
              <a:t>;</a:t>
            </a:r>
          </a:p>
        </p:txBody>
      </p:sp>
    </p:spTree>
    <p:extLst>
      <p:ext uri="{BB962C8B-B14F-4D97-AF65-F5344CB8AC3E}">
        <p14:creationId xmlns:p14="http://schemas.microsoft.com/office/powerpoint/2010/main" val="8037783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r>
              <a:rPr lang="en-US" altLang="en-US" dirty="0"/>
              <a:t>Complex Queries using With Clause</a:t>
            </a:r>
          </a:p>
        </p:txBody>
      </p:sp>
      <p:sp>
        <p:nvSpPr>
          <p:cNvPr id="46082" name="Rectangle 3"/>
          <p:cNvSpPr>
            <a:spLocks noGrp="1" noChangeArrowheads="1"/>
          </p:cNvSpPr>
          <p:nvPr>
            <p:ph type="body" idx="1"/>
          </p:nvPr>
        </p:nvSpPr>
        <p:spPr>
          <a:xfrm>
            <a:off x="1719263" y="860822"/>
            <a:ext cx="5668128" cy="520398"/>
          </a:xfrm>
        </p:spPr>
        <p:txBody>
          <a:bodyPr/>
          <a:lstStyle/>
          <a:p>
            <a:r>
              <a:rPr lang="en-US" altLang="en-US" dirty="0"/>
              <a:t>Find all departments where the total salary is greater than the average of the total salary at all departments</a:t>
            </a:r>
          </a:p>
        </p:txBody>
      </p:sp>
      <p:sp>
        <p:nvSpPr>
          <p:cNvPr id="46083" name="Text Box 4"/>
          <p:cNvSpPr txBox="1">
            <a:spLocks noChangeArrowheads="1"/>
          </p:cNvSpPr>
          <p:nvPr/>
        </p:nvSpPr>
        <p:spPr bwMode="auto">
          <a:xfrm>
            <a:off x="2314853" y="1381221"/>
            <a:ext cx="5143527" cy="2054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with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_total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sum</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group by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1"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avg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dept_total.value</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39331792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765579-9BE6-014E-BE46-DBCE97FB9DDF}"/>
              </a:ext>
            </a:extLst>
          </p:cNvPr>
          <p:cNvSpPr>
            <a:spLocks noGrp="1"/>
          </p:cNvSpPr>
          <p:nvPr>
            <p:ph idx="1"/>
          </p:nvPr>
        </p:nvSpPr>
        <p:spPr/>
        <p:txBody>
          <a:bodyPr/>
          <a:lstStyle/>
          <a:p>
            <a:r>
              <a:rPr lang="en-US" sz="1800" dirty="0"/>
              <a:t>CTE: </a:t>
            </a:r>
            <a:r>
              <a:rPr lang="en-US" sz="1800" dirty="0">
                <a:latin typeface="Muli"/>
              </a:rPr>
              <a:t>(</a:t>
            </a:r>
            <a:r>
              <a:rPr lang="en-US" sz="1800" dirty="0">
                <a:latin typeface="Muli"/>
                <a:hlinkClick r:id="rId2"/>
              </a:rPr>
              <a:t>https://www.essentialsql.com/introduction-common-table-expressions-ctes/</a:t>
            </a:r>
            <a:r>
              <a:rPr lang="en-US" sz="1800" dirty="0">
                <a:latin typeface="Muli"/>
              </a:rPr>
              <a:t>)</a:t>
            </a:r>
            <a:endParaRPr lang="en-US" sz="1800" dirty="0"/>
          </a:p>
          <a:p>
            <a:pPr lvl="1"/>
            <a:r>
              <a:rPr lang="en-US" sz="1600" dirty="0"/>
              <a:t>“</a:t>
            </a:r>
            <a:r>
              <a:rPr lang="en-US" sz="1600" dirty="0">
                <a:latin typeface="Muli"/>
              </a:rPr>
              <a:t>The Common Table Expressions or CTE’s for short are used within SQL (...) to simplify complex joins and subqueries, ...”</a:t>
            </a:r>
          </a:p>
          <a:p>
            <a:pPr lvl="1"/>
            <a:r>
              <a:rPr lang="en-US" sz="1600" dirty="0">
                <a:latin typeface="Muli"/>
              </a:rPr>
              <a:t>“A CTE (Common Table Expression) defines a temporary result set which you can then use in a SELECT statement.  It becomes a convenient way to manage complicated queries.”</a:t>
            </a:r>
          </a:p>
          <a:p>
            <a:pPr lvl="1"/>
            <a:r>
              <a:rPr lang="en-US" sz="1600" dirty="0">
                <a:latin typeface="Muli"/>
              </a:rPr>
              <a:t>There are two types of CTEs:</a:t>
            </a:r>
          </a:p>
          <a:p>
            <a:pPr lvl="2"/>
            <a:r>
              <a:rPr lang="en-US" sz="1200" dirty="0">
                <a:latin typeface="Muli"/>
              </a:rPr>
              <a:t>Non-recursive.</a:t>
            </a:r>
          </a:p>
          <a:p>
            <a:pPr lvl="2"/>
            <a:r>
              <a:rPr lang="en-US" sz="1200" dirty="0">
                <a:latin typeface="Muli"/>
              </a:rPr>
              <a:t>Recursive (note, recursive SQL weirds me out).</a:t>
            </a:r>
          </a:p>
          <a:p>
            <a:pPr lvl="1"/>
            <a:r>
              <a:rPr lang="en-US" sz="1600" dirty="0">
                <a:latin typeface="Muli"/>
              </a:rPr>
              <a:t>The benefits are clarity and improved quality through incremental development.</a:t>
            </a:r>
          </a:p>
          <a:p>
            <a:endParaRPr lang="en-US" sz="1800" dirty="0">
              <a:latin typeface="Muli"/>
            </a:endParaRPr>
          </a:p>
          <a:p>
            <a:r>
              <a:rPr lang="en-US" sz="1800" dirty="0">
                <a:latin typeface="Muli"/>
              </a:rPr>
              <a:t>Basic syntax by example.</a:t>
            </a:r>
          </a:p>
          <a:p>
            <a:pPr lvl="1"/>
            <a:r>
              <a:rPr lang="en-US" sz="1600" dirty="0">
                <a:latin typeface="Muli"/>
              </a:rPr>
              <a:t>There may be several CTEs.</a:t>
            </a:r>
          </a:p>
          <a:p>
            <a:pPr lvl="1"/>
            <a:r>
              <a:rPr lang="en-US" sz="1600" dirty="0">
                <a:latin typeface="Muli"/>
              </a:rPr>
              <a:t>A CTE can reference other CTEs.</a:t>
            </a:r>
          </a:p>
        </p:txBody>
      </p:sp>
      <p:sp>
        <p:nvSpPr>
          <p:cNvPr id="3" name="Title 2">
            <a:extLst>
              <a:ext uri="{FF2B5EF4-FFF2-40B4-BE49-F238E27FC236}">
                <a16:creationId xmlns:a16="http://schemas.microsoft.com/office/drawing/2014/main" id="{B6BFEF0C-7E1C-824A-BE6D-181F93746A71}"/>
              </a:ext>
            </a:extLst>
          </p:cNvPr>
          <p:cNvSpPr>
            <a:spLocks noGrp="1"/>
          </p:cNvSpPr>
          <p:nvPr>
            <p:ph type="title"/>
          </p:nvPr>
        </p:nvSpPr>
        <p:spPr/>
        <p:txBody>
          <a:bodyPr/>
          <a:lstStyle/>
          <a:p>
            <a:r>
              <a:rPr lang="en-US" dirty="0"/>
              <a:t>Common Table Expressions</a:t>
            </a:r>
          </a:p>
        </p:txBody>
      </p:sp>
      <p:pic>
        <p:nvPicPr>
          <p:cNvPr id="4" name="Picture 3">
            <a:extLst>
              <a:ext uri="{FF2B5EF4-FFF2-40B4-BE49-F238E27FC236}">
                <a16:creationId xmlns:a16="http://schemas.microsoft.com/office/drawing/2014/main" id="{9DB44046-0734-7341-BF46-2A635C135927}"/>
              </a:ext>
            </a:extLst>
          </p:cNvPr>
          <p:cNvPicPr>
            <a:picLocks noChangeAspect="1"/>
          </p:cNvPicPr>
          <p:nvPr/>
        </p:nvPicPr>
        <p:blipFill>
          <a:blip r:embed="rId3"/>
          <a:stretch>
            <a:fillRect/>
          </a:stretch>
        </p:blipFill>
        <p:spPr>
          <a:xfrm>
            <a:off x="4038600" y="3096031"/>
            <a:ext cx="4648200" cy="1502918"/>
          </a:xfrm>
          <a:prstGeom prst="rect">
            <a:avLst/>
          </a:prstGeom>
        </p:spPr>
      </p:pic>
    </p:spTree>
    <p:extLst>
      <p:ext uri="{BB962C8B-B14F-4D97-AF65-F5344CB8AC3E}">
        <p14:creationId xmlns:p14="http://schemas.microsoft.com/office/powerpoint/2010/main" val="27773999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EC10162-878F-0C4B-BEBF-E70D7B4D0C33}"/>
              </a:ext>
            </a:extLst>
          </p:cNvPr>
          <p:cNvSpPr>
            <a:spLocks noGrp="1"/>
          </p:cNvSpPr>
          <p:nvPr>
            <p:ph idx="1"/>
          </p:nvPr>
        </p:nvSpPr>
        <p:spPr>
          <a:xfrm>
            <a:off x="5410200" y="590550"/>
            <a:ext cx="3657600" cy="4038600"/>
          </a:xfrm>
        </p:spPr>
        <p:txBody>
          <a:bodyPr/>
          <a:lstStyle/>
          <a:p>
            <a:r>
              <a:rPr lang="en-US" sz="1600" dirty="0"/>
              <a:t>Producing a career summary requires several tasks:</a:t>
            </a:r>
          </a:p>
          <a:p>
            <a:pPr marL="800100" lvl="1" indent="-342900">
              <a:buFont typeface="+mj-lt"/>
              <a:buAutoNum type="arabicPeriod"/>
            </a:pPr>
            <a:r>
              <a:rPr lang="en-US" sz="1400" dirty="0"/>
              <a:t>Computing batting totals</a:t>
            </a:r>
          </a:p>
          <a:p>
            <a:pPr marL="800100" lvl="1" indent="-342900">
              <a:buFont typeface="+mj-lt"/>
              <a:buAutoNum type="arabicPeriod"/>
            </a:pPr>
            <a:r>
              <a:rPr lang="en-US" sz="1400" dirty="0"/>
              <a:t>Computing pitching totals</a:t>
            </a:r>
          </a:p>
          <a:p>
            <a:pPr marL="800100" lvl="1" indent="-342900">
              <a:buFont typeface="+mj-lt"/>
              <a:buAutoNum type="arabicPeriod"/>
            </a:pPr>
            <a:r>
              <a:rPr lang="en-US" sz="1400" dirty="0"/>
              <a:t>Applying formulas to produce derived averages and metrics.</a:t>
            </a:r>
          </a:p>
          <a:p>
            <a:pPr marL="800100" lvl="1" indent="-342900">
              <a:buFont typeface="+mj-lt"/>
              <a:buAutoNum type="arabicPeriod"/>
            </a:pPr>
            <a:r>
              <a:rPr lang="en-US" sz="1400" dirty="0"/>
              <a:t>Joining (1), (2) and (3) into</a:t>
            </a:r>
            <a:br>
              <a:rPr lang="en-US" sz="1400" dirty="0"/>
            </a:br>
            <a:r>
              <a:rPr lang="en-US" sz="1400" dirty="0"/>
              <a:t>a career summary.</a:t>
            </a:r>
          </a:p>
          <a:p>
            <a:pPr marL="800100" lvl="1" indent="-342900">
              <a:buFont typeface="+mj-lt"/>
              <a:buAutoNum type="arabicPeriod"/>
            </a:pPr>
            <a:r>
              <a:rPr lang="en-US" sz="1400" dirty="0"/>
              <a:t>Joining with people to bring in personal information.</a:t>
            </a:r>
          </a:p>
          <a:p>
            <a:pPr marL="400050"/>
            <a:r>
              <a:rPr lang="en-US" sz="1600" dirty="0"/>
              <a:t>Producing the table is possible with a single SELECT statement, but ... ...</a:t>
            </a:r>
          </a:p>
          <a:p>
            <a:pPr marL="800100" lvl="1"/>
            <a:r>
              <a:rPr lang="en-US" sz="1400" dirty="0"/>
              <a:t>Developing incrementally one simpler query at a time is easier.</a:t>
            </a:r>
          </a:p>
          <a:p>
            <a:pPr marL="800100" lvl="1"/>
            <a:r>
              <a:rPr lang="en-US" sz="1400" dirty="0"/>
              <a:t>The resulting query is easier to understand and maintain.</a:t>
            </a:r>
          </a:p>
          <a:p>
            <a:pPr lvl="1"/>
            <a:endParaRPr lang="en-US" sz="1400" dirty="0"/>
          </a:p>
        </p:txBody>
      </p:sp>
      <p:sp>
        <p:nvSpPr>
          <p:cNvPr id="3" name="Title 2">
            <a:extLst>
              <a:ext uri="{FF2B5EF4-FFF2-40B4-BE49-F238E27FC236}">
                <a16:creationId xmlns:a16="http://schemas.microsoft.com/office/drawing/2014/main" id="{ADD2282C-2A2A-F04E-ACB2-816819AB2C9D}"/>
              </a:ext>
            </a:extLst>
          </p:cNvPr>
          <p:cNvSpPr>
            <a:spLocks noGrp="1"/>
          </p:cNvSpPr>
          <p:nvPr>
            <p:ph type="title"/>
          </p:nvPr>
        </p:nvSpPr>
        <p:spPr/>
        <p:txBody>
          <a:bodyPr/>
          <a:lstStyle/>
          <a:p>
            <a:r>
              <a:rPr lang="en-US" dirty="0"/>
              <a:t>Common Table Expressions – Example</a:t>
            </a:r>
          </a:p>
        </p:txBody>
      </p:sp>
      <p:pic>
        <p:nvPicPr>
          <p:cNvPr id="5" name="Picture 4">
            <a:extLst>
              <a:ext uri="{FF2B5EF4-FFF2-40B4-BE49-F238E27FC236}">
                <a16:creationId xmlns:a16="http://schemas.microsoft.com/office/drawing/2014/main" id="{B257219E-3FD9-8843-896F-6CF41612F2E4}"/>
              </a:ext>
            </a:extLst>
          </p:cNvPr>
          <p:cNvPicPr>
            <a:picLocks noChangeAspect="1"/>
          </p:cNvPicPr>
          <p:nvPr/>
        </p:nvPicPr>
        <p:blipFill>
          <a:blip r:embed="rId2"/>
          <a:stretch>
            <a:fillRect/>
          </a:stretch>
        </p:blipFill>
        <p:spPr>
          <a:xfrm>
            <a:off x="187438" y="520199"/>
            <a:ext cx="5308426" cy="4103101"/>
          </a:xfrm>
          <a:prstGeom prst="rect">
            <a:avLst/>
          </a:prstGeom>
        </p:spPr>
      </p:pic>
    </p:spTree>
    <p:extLst>
      <p:ext uri="{BB962C8B-B14F-4D97-AF65-F5344CB8AC3E}">
        <p14:creationId xmlns:p14="http://schemas.microsoft.com/office/powerpoint/2010/main" val="2258141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176E4D-D04A-4354-E8E0-6CB890C4094B}"/>
              </a:ext>
            </a:extLst>
          </p:cNvPr>
          <p:cNvSpPr>
            <a:spLocks noGrp="1"/>
          </p:cNvSpPr>
          <p:nvPr>
            <p:ph idx="1"/>
          </p:nvPr>
        </p:nvSpPr>
        <p:spPr/>
        <p:txBody>
          <a:bodyPr/>
          <a:lstStyle/>
          <a:p>
            <a:pPr>
              <a:spcBef>
                <a:spcPts val="0"/>
              </a:spcBef>
              <a:spcAft>
                <a:spcPts val="200"/>
              </a:spcAft>
            </a:pPr>
            <a:r>
              <a:rPr lang="en-US" sz="1400" dirty="0"/>
              <a:t>Midterm is 18-OCT-2024</a:t>
            </a:r>
          </a:p>
          <a:p>
            <a:pPr lvl="1">
              <a:spcBef>
                <a:spcPts val="0"/>
              </a:spcBef>
              <a:spcAft>
                <a:spcPts val="200"/>
              </a:spcAft>
            </a:pPr>
            <a:r>
              <a:rPr lang="en-US" sz="1200" dirty="0"/>
              <a:t>CVN students will take online in a proctored environment.</a:t>
            </a:r>
          </a:p>
          <a:p>
            <a:pPr lvl="2">
              <a:spcBef>
                <a:spcPts val="0"/>
              </a:spcBef>
              <a:spcAft>
                <a:spcPts val="200"/>
              </a:spcAft>
            </a:pPr>
            <a:r>
              <a:rPr lang="en-US" sz="1100" dirty="0"/>
              <a:t>CVN students have flexibility on day and time but must complete by 23-OCT at 11:59.</a:t>
            </a:r>
          </a:p>
          <a:p>
            <a:pPr lvl="2">
              <a:spcBef>
                <a:spcPts val="0"/>
              </a:spcBef>
              <a:spcAft>
                <a:spcPts val="200"/>
              </a:spcAft>
            </a:pPr>
            <a:r>
              <a:rPr lang="en-US" sz="1100" dirty="0"/>
              <a:t>We will provide details and instructions on Ed.</a:t>
            </a:r>
          </a:p>
          <a:p>
            <a:pPr lvl="1">
              <a:spcBef>
                <a:spcPts val="0"/>
              </a:spcBef>
              <a:spcAft>
                <a:spcPts val="200"/>
              </a:spcAft>
            </a:pPr>
            <a:r>
              <a:rPr lang="en-US" sz="1200" dirty="0"/>
              <a:t>Students registered with their school’s disability services will coordinate and follow the services instructions for taking the test.</a:t>
            </a:r>
          </a:p>
          <a:p>
            <a:pPr lvl="1">
              <a:spcBef>
                <a:spcPts val="0"/>
              </a:spcBef>
              <a:spcAft>
                <a:spcPts val="200"/>
              </a:spcAft>
            </a:pPr>
            <a:r>
              <a:rPr lang="en-US" sz="1200" dirty="0"/>
              <a:t>All other students will take the exam in the classroom 309 Havemeyer from 10:10 AM until 11:30 AM.</a:t>
            </a:r>
            <a:br>
              <a:rPr lang="en-US" sz="1200" dirty="0"/>
            </a:br>
            <a:r>
              <a:rPr lang="en-US" sz="1200" dirty="0"/>
              <a:t>We will be strict with enforcing start and stop times.</a:t>
            </a:r>
          </a:p>
          <a:p>
            <a:pPr lvl="1">
              <a:spcBef>
                <a:spcPts val="0"/>
              </a:spcBef>
              <a:spcAft>
                <a:spcPts val="200"/>
              </a:spcAft>
            </a:pPr>
            <a:r>
              <a:rPr lang="en-US" sz="1200" dirty="0"/>
              <a:t>A continuation lecture will be from 11:45 AM to 12:40 PM.</a:t>
            </a:r>
          </a:p>
          <a:p>
            <a:pPr lvl="1">
              <a:spcBef>
                <a:spcPts val="0"/>
              </a:spcBef>
              <a:spcAft>
                <a:spcPts val="200"/>
              </a:spcAft>
            </a:pPr>
            <a:r>
              <a:rPr lang="en-US" sz="1200" dirty="0"/>
              <a:t>Reference material:</a:t>
            </a:r>
          </a:p>
          <a:p>
            <a:pPr lvl="2">
              <a:spcBef>
                <a:spcPts val="0"/>
              </a:spcBef>
              <a:spcAft>
                <a:spcPts val="200"/>
              </a:spcAft>
            </a:pPr>
            <a:r>
              <a:rPr lang="en-US" sz="1100" dirty="0"/>
              <a:t>The exam will contain “cheat sheet” information.</a:t>
            </a:r>
          </a:p>
          <a:p>
            <a:pPr lvl="2">
              <a:spcBef>
                <a:spcPts val="0"/>
              </a:spcBef>
              <a:spcAft>
                <a:spcPts val="200"/>
              </a:spcAft>
            </a:pPr>
            <a:r>
              <a:rPr lang="en-US" sz="1100" dirty="0"/>
              <a:t>Students may bring one additional 8.5” by 11” double side “cheat sheet” that you create.</a:t>
            </a:r>
            <a:br>
              <a:rPr lang="en-US" sz="1100" dirty="0"/>
            </a:br>
            <a:r>
              <a:rPr lang="en-US" sz="1100" dirty="0"/>
              <a:t>You can choose the content that you put on your sheet.</a:t>
            </a:r>
          </a:p>
          <a:p>
            <a:pPr lvl="1">
              <a:spcBef>
                <a:spcPts val="0"/>
              </a:spcBef>
              <a:spcAft>
                <a:spcPts val="200"/>
              </a:spcAft>
            </a:pPr>
            <a:r>
              <a:rPr lang="en-US" sz="1200" u="sng" dirty="0"/>
              <a:t>The exam will be difficult. Will “curve” the scores. The exam will be long </a:t>
            </a:r>
            <a:r>
              <a:rPr lang="en-US" sz="1200" u="sng" dirty="0">
                <a:sym typeface="Wingdings" pitchFamily="2" charset="2"/>
              </a:rPr>
              <a:t> manage your time.</a:t>
            </a:r>
          </a:p>
          <a:p>
            <a:pPr>
              <a:spcBef>
                <a:spcPts val="0"/>
              </a:spcBef>
              <a:spcAft>
                <a:spcPts val="200"/>
              </a:spcAft>
            </a:pPr>
            <a:r>
              <a:rPr lang="en-US" sz="1400" dirty="0"/>
              <a:t>You are are responsible for:</a:t>
            </a:r>
          </a:p>
          <a:p>
            <a:pPr lvl="1">
              <a:spcBef>
                <a:spcPts val="0"/>
              </a:spcBef>
              <a:spcAft>
                <a:spcPts val="200"/>
              </a:spcAft>
            </a:pPr>
            <a:r>
              <a:rPr lang="en-US" sz="1200" dirty="0"/>
              <a:t>Any topic covered in a lecture, even if covered verbally, answering a question, etc.</a:t>
            </a:r>
          </a:p>
          <a:p>
            <a:pPr lvl="1">
              <a:spcBef>
                <a:spcPts val="0"/>
              </a:spcBef>
              <a:spcAft>
                <a:spcPts val="200"/>
              </a:spcAft>
            </a:pPr>
            <a:r>
              <a:rPr lang="en-US" sz="1200" dirty="0"/>
              <a:t>ANY material from ANY slide in the slide decks for lectures 1 through 6.</a:t>
            </a:r>
          </a:p>
          <a:p>
            <a:pPr lvl="1">
              <a:spcBef>
                <a:spcPts val="0"/>
              </a:spcBef>
              <a:spcAft>
                <a:spcPts val="200"/>
              </a:spcAft>
            </a:pPr>
            <a:r>
              <a:rPr lang="en-US" sz="1200" dirty="0"/>
              <a:t>Presentations from the recommended textbook:</a:t>
            </a:r>
          </a:p>
          <a:p>
            <a:pPr lvl="2">
              <a:spcBef>
                <a:spcPts val="0"/>
              </a:spcBef>
              <a:spcAft>
                <a:spcPts val="200"/>
              </a:spcAft>
            </a:pPr>
            <a:r>
              <a:rPr lang="en-US" sz="1000" dirty="0"/>
              <a:t>Any material in the slides for Ch1, Ch2, Ch3, Ch4, Ch5 (except for JDBC).</a:t>
            </a:r>
          </a:p>
          <a:p>
            <a:pPr lvl="2">
              <a:spcBef>
                <a:spcPts val="0"/>
              </a:spcBef>
              <a:spcAft>
                <a:spcPts val="200"/>
              </a:spcAft>
            </a:pPr>
            <a:r>
              <a:rPr lang="en-US" sz="1000" dirty="0"/>
              <a:t>Ch6: You are responsible for understanding the concepts and being able to apply them.</a:t>
            </a:r>
            <a:br>
              <a:rPr lang="en-US" sz="1000" dirty="0"/>
            </a:br>
            <a:r>
              <a:rPr lang="en-US" sz="1000" dirty="0"/>
              <a:t>The only modeling notation language for which you are responsible is Crow’s Foot Notation. </a:t>
            </a:r>
            <a:br>
              <a:rPr lang="en-US" sz="1000" dirty="0"/>
            </a:br>
            <a:endParaRPr lang="en-US" sz="1000" dirty="0"/>
          </a:p>
        </p:txBody>
      </p:sp>
      <p:sp>
        <p:nvSpPr>
          <p:cNvPr id="3" name="Title 2">
            <a:extLst>
              <a:ext uri="{FF2B5EF4-FFF2-40B4-BE49-F238E27FC236}">
                <a16:creationId xmlns:a16="http://schemas.microsoft.com/office/drawing/2014/main" id="{27CAC387-BE61-BD58-534A-83249D87EB15}"/>
              </a:ext>
            </a:extLst>
          </p:cNvPr>
          <p:cNvSpPr>
            <a:spLocks noGrp="1"/>
          </p:cNvSpPr>
          <p:nvPr>
            <p:ph type="title"/>
          </p:nvPr>
        </p:nvSpPr>
        <p:spPr/>
        <p:txBody>
          <a:bodyPr/>
          <a:lstStyle/>
          <a:p>
            <a:r>
              <a:rPr lang="en-US" dirty="0"/>
              <a:t>Course Updates – Midterm</a:t>
            </a:r>
          </a:p>
        </p:txBody>
      </p:sp>
    </p:spTree>
    <p:extLst>
      <p:ext uri="{BB962C8B-B14F-4D97-AF65-F5344CB8AC3E}">
        <p14:creationId xmlns:p14="http://schemas.microsoft.com/office/powerpoint/2010/main" val="9430394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EC10162-878F-0C4B-BEBF-E70D7B4D0C33}"/>
              </a:ext>
            </a:extLst>
          </p:cNvPr>
          <p:cNvSpPr>
            <a:spLocks noGrp="1"/>
          </p:cNvSpPr>
          <p:nvPr>
            <p:ph idx="1"/>
          </p:nvPr>
        </p:nvSpPr>
        <p:spPr>
          <a:xfrm>
            <a:off x="5410200" y="590550"/>
            <a:ext cx="3657600" cy="4038600"/>
          </a:xfrm>
        </p:spPr>
        <p:txBody>
          <a:bodyPr/>
          <a:lstStyle/>
          <a:p>
            <a:r>
              <a:rPr lang="en-US" sz="1600" dirty="0"/>
              <a:t>Producing a career summary requires several tasks:</a:t>
            </a:r>
          </a:p>
          <a:p>
            <a:pPr marL="800100" lvl="1" indent="-342900">
              <a:buFont typeface="+mj-lt"/>
              <a:buAutoNum type="arabicPeriod"/>
            </a:pPr>
            <a:r>
              <a:rPr lang="en-US" sz="1400" dirty="0"/>
              <a:t>Computing batting totals</a:t>
            </a:r>
          </a:p>
          <a:p>
            <a:pPr marL="800100" lvl="1" indent="-342900">
              <a:buFont typeface="+mj-lt"/>
              <a:buAutoNum type="arabicPeriod"/>
            </a:pPr>
            <a:r>
              <a:rPr lang="en-US" sz="1400" dirty="0"/>
              <a:t>Computing pitching totals</a:t>
            </a:r>
          </a:p>
          <a:p>
            <a:pPr marL="800100" lvl="1" indent="-342900">
              <a:buFont typeface="+mj-lt"/>
              <a:buAutoNum type="arabicPeriod"/>
            </a:pPr>
            <a:r>
              <a:rPr lang="en-US" sz="1400" dirty="0"/>
              <a:t>Applying formulas to produce derived averages and metrics.</a:t>
            </a:r>
          </a:p>
          <a:p>
            <a:pPr marL="800100" lvl="1" indent="-342900">
              <a:buFont typeface="+mj-lt"/>
              <a:buAutoNum type="arabicPeriod"/>
            </a:pPr>
            <a:r>
              <a:rPr lang="en-US" sz="1400" dirty="0"/>
              <a:t>Joining (1), (2) and (3) into</a:t>
            </a:r>
            <a:br>
              <a:rPr lang="en-US" sz="1400" dirty="0"/>
            </a:br>
            <a:r>
              <a:rPr lang="en-US" sz="1400" dirty="0"/>
              <a:t>a career summary.</a:t>
            </a:r>
          </a:p>
          <a:p>
            <a:pPr marL="800100" lvl="1" indent="-342900">
              <a:buFont typeface="+mj-lt"/>
              <a:buAutoNum type="arabicPeriod"/>
            </a:pPr>
            <a:r>
              <a:rPr lang="en-US" sz="1400" dirty="0"/>
              <a:t>Joining with people to bring in personal information.</a:t>
            </a:r>
          </a:p>
          <a:p>
            <a:pPr marL="400050"/>
            <a:r>
              <a:rPr lang="en-US" sz="1600" dirty="0"/>
              <a:t>Producing the table is possible with a single SELECT statement, but ... ...</a:t>
            </a:r>
          </a:p>
          <a:p>
            <a:pPr marL="800100" lvl="1"/>
            <a:r>
              <a:rPr lang="en-US" sz="1400" dirty="0"/>
              <a:t>Developing incrementally one simpler query at a time is easier.</a:t>
            </a:r>
          </a:p>
          <a:p>
            <a:pPr marL="800100" lvl="1"/>
            <a:r>
              <a:rPr lang="en-US" sz="1400" dirty="0"/>
              <a:t>The resulting query is easier to understand and maintain.</a:t>
            </a:r>
          </a:p>
          <a:p>
            <a:pPr lvl="1"/>
            <a:endParaRPr lang="en-US" sz="1400" dirty="0"/>
          </a:p>
        </p:txBody>
      </p:sp>
      <p:sp>
        <p:nvSpPr>
          <p:cNvPr id="3" name="Title 2">
            <a:extLst>
              <a:ext uri="{FF2B5EF4-FFF2-40B4-BE49-F238E27FC236}">
                <a16:creationId xmlns:a16="http://schemas.microsoft.com/office/drawing/2014/main" id="{ADD2282C-2A2A-F04E-ACB2-816819AB2C9D}"/>
              </a:ext>
            </a:extLst>
          </p:cNvPr>
          <p:cNvSpPr>
            <a:spLocks noGrp="1"/>
          </p:cNvSpPr>
          <p:nvPr>
            <p:ph type="title"/>
          </p:nvPr>
        </p:nvSpPr>
        <p:spPr/>
        <p:txBody>
          <a:bodyPr/>
          <a:lstStyle/>
          <a:p>
            <a:r>
              <a:rPr lang="en-US" dirty="0"/>
              <a:t>Common Table Expressions – Example</a:t>
            </a:r>
          </a:p>
        </p:txBody>
      </p:sp>
      <p:pic>
        <p:nvPicPr>
          <p:cNvPr id="5" name="Picture 4">
            <a:extLst>
              <a:ext uri="{FF2B5EF4-FFF2-40B4-BE49-F238E27FC236}">
                <a16:creationId xmlns:a16="http://schemas.microsoft.com/office/drawing/2014/main" id="{B257219E-3FD9-8843-896F-6CF41612F2E4}"/>
              </a:ext>
            </a:extLst>
          </p:cNvPr>
          <p:cNvPicPr>
            <a:picLocks noChangeAspect="1"/>
          </p:cNvPicPr>
          <p:nvPr/>
        </p:nvPicPr>
        <p:blipFill>
          <a:blip r:embed="rId2"/>
          <a:stretch>
            <a:fillRect/>
          </a:stretch>
        </p:blipFill>
        <p:spPr>
          <a:xfrm>
            <a:off x="187438" y="520199"/>
            <a:ext cx="5308426" cy="4103101"/>
          </a:xfrm>
          <a:prstGeom prst="rect">
            <a:avLst/>
          </a:prstGeom>
        </p:spPr>
      </p:pic>
      <p:sp>
        <p:nvSpPr>
          <p:cNvPr id="2" name="Rounded Rectangle 1">
            <a:extLst>
              <a:ext uri="{FF2B5EF4-FFF2-40B4-BE49-F238E27FC236}">
                <a16:creationId xmlns:a16="http://schemas.microsoft.com/office/drawing/2014/main" id="{087776AE-B45D-68F3-1EF6-D17598CC1530}"/>
              </a:ext>
            </a:extLst>
          </p:cNvPr>
          <p:cNvSpPr/>
          <p:nvPr/>
        </p:nvSpPr>
        <p:spPr>
          <a:xfrm>
            <a:off x="945064" y="1276350"/>
            <a:ext cx="7132135" cy="2057400"/>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marL="342900" marR="0" lvl="0" indent="-3429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I find it difficult to impossible to write complex queries without using CTEs.</a:t>
            </a:r>
          </a:p>
          <a:p>
            <a:pPr marL="342900" marR="0" lvl="0" indent="-3429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I think about incremental steps to produce the result.</a:t>
            </a:r>
          </a:p>
          <a:p>
            <a:pPr marL="342900" marR="0" lvl="0" indent="-3429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Write and test the CTE by adding one step at a time.</a:t>
            </a:r>
          </a:p>
          <a:p>
            <a:pPr marL="342900" marR="0" lvl="0" indent="-3429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Please, please, please:</a:t>
            </a:r>
          </a:p>
          <a:p>
            <a:pPr marL="800100" marR="0" lvl="1" indent="-3429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Use CTEs.</a:t>
            </a:r>
          </a:p>
          <a:p>
            <a:pPr marL="800100" marR="0" lvl="1" indent="-3429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Use </a:t>
            </a:r>
            <a:r>
              <a:rPr kumimoji="0" lang="en-US" sz="1600" b="0" i="0" u="none" strike="noStrike" kern="1200" cap="none" spc="0" normalizeH="0" baseline="0" noProof="0" dirty="0" err="1">
                <a:ln>
                  <a:noFill/>
                </a:ln>
                <a:solidFill>
                  <a:prstClr val="white"/>
                </a:solidFill>
                <a:effectLst/>
                <a:uLnTx/>
                <a:uFillTx/>
                <a:latin typeface="Calibri"/>
                <a:ea typeface="+mn-ea"/>
                <a:cs typeface="+mn-cs"/>
              </a:rPr>
              <a:t>DataGrip</a:t>
            </a: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0700903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Recursive Queries</a:t>
            </a:r>
          </a:p>
        </p:txBody>
      </p:sp>
      <p:sp>
        <p:nvSpPr>
          <p:cNvPr id="3" name="TextBox 9">
            <a:extLst>
              <a:ext uri="{FF2B5EF4-FFF2-40B4-BE49-F238E27FC236}">
                <a16:creationId xmlns:a16="http://schemas.microsoft.com/office/drawing/2014/main" id="{795637A3-15A3-B3B3-02F5-4F79637F108F}"/>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61</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W4111_003_2024_3: Lecture 6: ER(5), Relational(5), SQL(5)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5544774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Recursion in SQL</a:t>
            </a:r>
          </a:p>
        </p:txBody>
      </p:sp>
      <p:sp>
        <p:nvSpPr>
          <p:cNvPr id="55299" name="Rectangle 3"/>
          <p:cNvSpPr>
            <a:spLocks noGrp="1" noChangeArrowheads="1"/>
          </p:cNvSpPr>
          <p:nvPr>
            <p:ph type="body" idx="1"/>
          </p:nvPr>
        </p:nvSpPr>
        <p:spPr>
          <a:xfrm>
            <a:off x="1719263" y="785813"/>
            <a:ext cx="5834063" cy="3677841"/>
          </a:xfrm>
        </p:spPr>
        <p:txBody>
          <a:bodyPr/>
          <a:lstStyle/>
          <a:p>
            <a:r>
              <a:rPr lang="en-US" altLang="en-US" dirty="0"/>
              <a:t>SQL:1999 permits recursive view definition</a:t>
            </a:r>
          </a:p>
          <a:p>
            <a:r>
              <a:rPr lang="en-US" altLang="en-US" dirty="0"/>
              <a:t>Example: find which courses are a prerequisite, whether directly or indirectly, for a specific course </a:t>
            </a:r>
            <a:br>
              <a:rPr lang="en-US" altLang="en-US" dirty="0"/>
            </a:br>
            <a:r>
              <a:rPr lang="en-US" altLang="en-US" b="1" dirty="0"/>
              <a:t>with recursive </a:t>
            </a:r>
            <a:r>
              <a:rPr lang="en-US" altLang="en-US" i="1" dirty="0" err="1"/>
              <a:t>rec_prereq</a:t>
            </a:r>
            <a:r>
              <a:rPr lang="en-US" altLang="en-US" dirty="0"/>
              <a:t>(</a:t>
            </a:r>
            <a:r>
              <a:rPr lang="en-US" altLang="en-US" i="1" dirty="0" err="1"/>
              <a:t>course_id</a:t>
            </a:r>
            <a:r>
              <a:rPr lang="en-US" altLang="en-US" dirty="0"/>
              <a:t>, </a:t>
            </a:r>
            <a:r>
              <a:rPr lang="en-US" altLang="en-US" i="1" dirty="0" err="1"/>
              <a:t>prereq_id</a:t>
            </a:r>
            <a:r>
              <a:rPr lang="en-US" altLang="en-US" dirty="0"/>
              <a:t>) </a:t>
            </a:r>
            <a:r>
              <a:rPr lang="en-US" altLang="en-US" b="1" dirty="0"/>
              <a:t>as </a:t>
            </a:r>
            <a:r>
              <a:rPr lang="en-US" altLang="en-US" dirty="0"/>
              <a:t>(</a:t>
            </a:r>
            <a:br>
              <a:rPr lang="en-US" altLang="en-US" dirty="0"/>
            </a:br>
            <a:r>
              <a:rPr lang="en-US" altLang="en-US" dirty="0"/>
              <a:t>        </a:t>
            </a:r>
            <a:r>
              <a:rPr lang="en-US" altLang="en-US" b="1" dirty="0"/>
              <a:t>select </a:t>
            </a:r>
            <a:r>
              <a:rPr lang="en-US" altLang="en-US" i="1" dirty="0" err="1"/>
              <a:t>course_id</a:t>
            </a:r>
            <a:r>
              <a:rPr lang="en-US" altLang="en-US" dirty="0"/>
              <a:t>, </a:t>
            </a:r>
            <a:r>
              <a:rPr lang="en-US" altLang="en-US" i="1" dirty="0" err="1"/>
              <a:t>prereq_id</a:t>
            </a:r>
            <a:br>
              <a:rPr lang="en-US" altLang="en-US" i="1" dirty="0"/>
            </a:br>
            <a:r>
              <a:rPr lang="en-US" altLang="en-US" i="1" dirty="0"/>
              <a:t>        </a:t>
            </a:r>
            <a:r>
              <a:rPr lang="en-US" altLang="en-US" b="1" dirty="0"/>
              <a:t>from </a:t>
            </a:r>
            <a:r>
              <a:rPr lang="en-US" altLang="en-US" i="1" dirty="0" err="1"/>
              <a:t>prereq</a:t>
            </a:r>
            <a:br>
              <a:rPr lang="en-US" altLang="en-US" i="1" dirty="0"/>
            </a:br>
            <a:r>
              <a:rPr lang="en-US" altLang="en-US" i="1" dirty="0"/>
              <a:t>    </a:t>
            </a:r>
            <a:r>
              <a:rPr lang="en-US" altLang="en-US" b="1" dirty="0"/>
              <a:t>union</a:t>
            </a:r>
            <a:br>
              <a:rPr lang="en-US" altLang="en-US" b="1" dirty="0"/>
            </a:br>
            <a:r>
              <a:rPr lang="en-US" altLang="en-US" b="1" dirty="0"/>
              <a:t>        select </a:t>
            </a:r>
            <a:r>
              <a:rPr lang="en-US" altLang="en-US" i="1" dirty="0" err="1"/>
              <a:t>rec_prereq</a:t>
            </a:r>
            <a:r>
              <a:rPr lang="en-US" altLang="en-US" dirty="0" err="1"/>
              <a:t>.</a:t>
            </a:r>
            <a:r>
              <a:rPr lang="en-US" altLang="en-US" i="1" dirty="0" err="1"/>
              <a:t>course_id</a:t>
            </a:r>
            <a:r>
              <a:rPr lang="en-US" altLang="en-US" b="1" dirty="0"/>
              <a:t>, </a:t>
            </a:r>
            <a:r>
              <a:rPr lang="en-US" altLang="en-US" i="1" dirty="0" err="1"/>
              <a:t>prereq</a:t>
            </a:r>
            <a:r>
              <a:rPr lang="en-US" altLang="en-US" dirty="0" err="1"/>
              <a:t>.</a:t>
            </a:r>
            <a:r>
              <a:rPr lang="en-US" altLang="en-US" i="1" dirty="0" err="1"/>
              <a:t>prereq_id</a:t>
            </a:r>
            <a:r>
              <a:rPr lang="en-US" altLang="en-US" dirty="0"/>
              <a:t>, </a:t>
            </a:r>
            <a:br>
              <a:rPr lang="en-US" altLang="en-US" i="1" dirty="0"/>
            </a:br>
            <a:r>
              <a:rPr lang="en-US" altLang="en-US" i="1" dirty="0"/>
              <a:t>        </a:t>
            </a:r>
            <a:r>
              <a:rPr lang="en-US" altLang="en-US" b="1" dirty="0"/>
              <a:t>from </a:t>
            </a:r>
            <a:r>
              <a:rPr lang="en-US" altLang="en-US" i="1" dirty="0" err="1"/>
              <a:t>rec_rereq</a:t>
            </a:r>
            <a:r>
              <a:rPr lang="en-US" altLang="en-US" dirty="0"/>
              <a:t>, </a:t>
            </a:r>
            <a:r>
              <a:rPr lang="en-US" altLang="en-US" i="1" dirty="0" err="1"/>
              <a:t>prereq</a:t>
            </a:r>
            <a:br>
              <a:rPr lang="en-US" altLang="en-US" i="1" dirty="0"/>
            </a:br>
            <a:r>
              <a:rPr lang="en-US" altLang="en-US" i="1" dirty="0"/>
              <a:t>        </a:t>
            </a:r>
            <a:r>
              <a:rPr lang="en-US" altLang="en-US" b="1" dirty="0"/>
              <a:t>where </a:t>
            </a:r>
            <a:r>
              <a:rPr lang="en-US" altLang="en-US" i="1" dirty="0" err="1"/>
              <a:t>rec_prereq</a:t>
            </a:r>
            <a:r>
              <a:rPr lang="en-US" altLang="en-US" dirty="0" err="1"/>
              <a:t>.</a:t>
            </a:r>
            <a:r>
              <a:rPr lang="en-US" altLang="en-US" i="1" dirty="0" err="1"/>
              <a:t>prereq_id</a:t>
            </a:r>
            <a:r>
              <a:rPr lang="en-US" altLang="en-US" i="1" dirty="0"/>
              <a:t> </a:t>
            </a:r>
            <a:r>
              <a:rPr lang="en-US" altLang="en-US" dirty="0"/>
              <a:t>= </a:t>
            </a:r>
            <a:r>
              <a:rPr lang="en-US" altLang="en-US" i="1" dirty="0" err="1"/>
              <a:t>prereq</a:t>
            </a:r>
            <a:r>
              <a:rPr lang="en-US" altLang="en-US" dirty="0" err="1"/>
              <a:t>.</a:t>
            </a:r>
            <a:r>
              <a:rPr lang="en-US" altLang="en-US" i="1" dirty="0" err="1"/>
              <a:t>course_id</a:t>
            </a:r>
            <a:br>
              <a:rPr lang="en-US" altLang="en-US" i="1" dirty="0"/>
            </a:br>
            <a:r>
              <a:rPr lang="en-US" altLang="en-US" i="1" dirty="0"/>
              <a:t>    </a:t>
            </a:r>
            <a:r>
              <a:rPr lang="en-US" altLang="en-US" dirty="0"/>
              <a:t>)</a:t>
            </a:r>
            <a:br>
              <a:rPr lang="en-US" altLang="en-US" dirty="0"/>
            </a:br>
            <a:r>
              <a:rPr lang="en-US" altLang="en-US" b="1" dirty="0"/>
              <a:t>select </a:t>
            </a:r>
            <a:r>
              <a:rPr lang="en-US" altLang="en-US" dirty="0"/>
              <a:t>∗</a:t>
            </a:r>
            <a:br>
              <a:rPr lang="en-US" altLang="en-US" dirty="0"/>
            </a:br>
            <a:r>
              <a:rPr lang="en-US" altLang="en-US" b="1" dirty="0"/>
              <a:t>from </a:t>
            </a:r>
            <a:r>
              <a:rPr lang="en-US" altLang="en-US" i="1" dirty="0" err="1"/>
              <a:t>rec_prereq</a:t>
            </a:r>
            <a:r>
              <a:rPr lang="en-US" altLang="en-US" dirty="0"/>
              <a:t>;</a:t>
            </a:r>
          </a:p>
          <a:p>
            <a:pPr>
              <a:buFont typeface="Monotype Sorts" charset="2"/>
              <a:buNone/>
            </a:pPr>
            <a:r>
              <a:rPr lang="en-US" altLang="en-US" i="1" dirty="0"/>
              <a:t>	</a:t>
            </a:r>
            <a:r>
              <a:rPr lang="en-US" altLang="en-US" dirty="0"/>
              <a:t>This example view, </a:t>
            </a:r>
            <a:r>
              <a:rPr lang="en-US" altLang="en-US" i="1" dirty="0" err="1"/>
              <a:t>rec_prereq</a:t>
            </a:r>
            <a:r>
              <a:rPr lang="en-US" altLang="en-US" i="1" dirty="0"/>
              <a:t>,</a:t>
            </a:r>
            <a:r>
              <a:rPr lang="en-US" altLang="en-US" dirty="0"/>
              <a:t> is called the </a:t>
            </a:r>
            <a:r>
              <a:rPr lang="en-US" altLang="en-US" i="1" dirty="0"/>
              <a:t>transitive closure</a:t>
            </a:r>
            <a:r>
              <a:rPr lang="en-US" altLang="en-US" dirty="0"/>
              <a:t> of the </a:t>
            </a:r>
            <a:r>
              <a:rPr lang="en-US" altLang="en-US" i="1" dirty="0" err="1"/>
              <a:t>prereq</a:t>
            </a:r>
            <a:r>
              <a:rPr lang="en-US" altLang="en-US" i="1" dirty="0"/>
              <a:t> </a:t>
            </a:r>
            <a:r>
              <a:rPr lang="en-US" altLang="en-US" dirty="0"/>
              <a:t>relation</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The Power of Recursion</a:t>
            </a:r>
          </a:p>
        </p:txBody>
      </p:sp>
      <p:sp>
        <p:nvSpPr>
          <p:cNvPr id="56323" name="Rectangle 3"/>
          <p:cNvSpPr>
            <a:spLocks noGrp="1" noChangeArrowheads="1"/>
          </p:cNvSpPr>
          <p:nvPr>
            <p:ph type="body" idx="1"/>
          </p:nvPr>
        </p:nvSpPr>
        <p:spPr>
          <a:xfrm>
            <a:off x="1719263" y="873919"/>
            <a:ext cx="5715786" cy="3927872"/>
          </a:xfrm>
        </p:spPr>
        <p:txBody>
          <a:bodyPr/>
          <a:lstStyle/>
          <a:p>
            <a:r>
              <a:rPr lang="en-US" altLang="en-US" dirty="0"/>
              <a:t>Recursive views make it possible to write queries, such as transitive closure queries, that cannot be written without recursion or iteration.</a:t>
            </a:r>
          </a:p>
          <a:p>
            <a:pPr lvl="1"/>
            <a:r>
              <a:rPr lang="en-US" altLang="en-US" dirty="0">
                <a:ea typeface="ＭＳ Ｐゴシック" panose="020B0600070205080204" pitchFamily="34" charset="-128"/>
              </a:rPr>
              <a:t>Intuition:  Without recursion, a non-recursive non-iterative program can perform only a fixed number of joins of </a:t>
            </a:r>
            <a:r>
              <a:rPr lang="en-US" altLang="en-US" i="1" dirty="0" err="1">
                <a:ea typeface="ＭＳ Ｐゴシック" panose="020B0600070205080204" pitchFamily="34" charset="-128"/>
              </a:rPr>
              <a:t>prereq</a:t>
            </a:r>
            <a:r>
              <a:rPr lang="en-US" altLang="en-US" dirty="0">
                <a:ea typeface="ＭＳ Ｐゴシック" panose="020B0600070205080204" pitchFamily="34" charset="-128"/>
              </a:rPr>
              <a:t> with itself</a:t>
            </a:r>
          </a:p>
          <a:p>
            <a:pPr lvl="2"/>
            <a:r>
              <a:rPr lang="en-US" altLang="en-US" dirty="0">
                <a:ea typeface="ＭＳ Ｐゴシック" panose="020B0600070205080204" pitchFamily="34" charset="-128"/>
              </a:rPr>
              <a:t>This can give only a fixed number of levels of managers</a:t>
            </a:r>
          </a:p>
          <a:p>
            <a:pPr lvl="2"/>
            <a:r>
              <a:rPr lang="en-US" altLang="en-US" dirty="0">
                <a:ea typeface="ＭＳ Ｐゴシック" panose="020B0600070205080204" pitchFamily="34" charset="-128"/>
              </a:rPr>
              <a:t>Given a fixed non-recursive query, we can construct a database with a greater number of levels of prerequisites on which the query will not work</a:t>
            </a:r>
          </a:p>
          <a:p>
            <a:pPr lvl="2"/>
            <a:r>
              <a:rPr lang="en-US" altLang="en-US" dirty="0">
                <a:ea typeface="ＭＳ Ｐゴシック" panose="020B0600070205080204" pitchFamily="34" charset="-128"/>
              </a:rPr>
              <a:t>Alternative: write a procedure to iterate as many times as required</a:t>
            </a:r>
          </a:p>
          <a:p>
            <a:pPr lvl="3"/>
            <a:r>
              <a:rPr lang="en-US" altLang="en-US" dirty="0">
                <a:ea typeface="ＭＳ Ｐゴシック" panose="020B0600070205080204" pitchFamily="34" charset="-128"/>
              </a:rPr>
              <a:t>See procedure </a:t>
            </a:r>
            <a:r>
              <a:rPr lang="en-US" altLang="en-US" i="1" dirty="0" err="1">
                <a:ea typeface="ＭＳ Ｐゴシック" panose="020B0600070205080204" pitchFamily="34" charset="-128"/>
              </a:rPr>
              <a:t>findAllPrereqs</a:t>
            </a:r>
            <a:r>
              <a:rPr lang="en-US" altLang="en-US" dirty="0">
                <a:ea typeface="ＭＳ Ｐゴシック" panose="020B0600070205080204" pitchFamily="34" charset="-128"/>
              </a:rPr>
              <a:t> in book</a:t>
            </a:r>
          </a:p>
        </p:txBody>
      </p:sp>
      <p:sp>
        <p:nvSpPr>
          <p:cNvPr id="2" name="TextBox 1">
            <a:extLst>
              <a:ext uri="{FF2B5EF4-FFF2-40B4-BE49-F238E27FC236}">
                <a16:creationId xmlns:a16="http://schemas.microsoft.com/office/drawing/2014/main" id="{3488E572-088C-6A8E-E892-8323A13B3274}"/>
              </a:ext>
            </a:extLst>
          </p:cNvPr>
          <p:cNvSpPr txBox="1"/>
          <p:nvPr/>
        </p:nvSpPr>
        <p:spPr>
          <a:xfrm>
            <a:off x="609600" y="3486150"/>
            <a:ext cx="8170185" cy="923330"/>
          </a:xfrm>
          <a:prstGeom prst="rect">
            <a:avLst/>
          </a:prstGeom>
          <a:noFill/>
        </p:spPr>
        <p:txBody>
          <a:bodyPr wrap="non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Since SQL is not Turing complete, there are many computations it cannot perform.</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Recursion enables some scenarios, but recursion in general is hard to understand.</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Switch to notebook</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Advanced Aggregation</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Window Functions</a:t>
            </a:r>
          </a:p>
        </p:txBody>
      </p:sp>
      <p:sp>
        <p:nvSpPr>
          <p:cNvPr id="3" name="TextBox 9">
            <a:extLst>
              <a:ext uri="{FF2B5EF4-FFF2-40B4-BE49-F238E27FC236}">
                <a16:creationId xmlns:a16="http://schemas.microsoft.com/office/drawing/2014/main" id="{945E0DAD-F8F5-AB26-1FFF-DFE4EC74AC45}"/>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64</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W4111_003_2024_3: Lecture 6: ER(5), Relational(5), SQL(5)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781955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398F82-A096-BC70-3E1E-C7CF4F6AAD88}"/>
              </a:ext>
            </a:extLst>
          </p:cNvPr>
          <p:cNvSpPr>
            <a:spLocks noGrp="1"/>
          </p:cNvSpPr>
          <p:nvPr>
            <p:ph idx="1"/>
          </p:nvPr>
        </p:nvSpPr>
        <p:spPr/>
        <p:txBody>
          <a:bodyPr/>
          <a:lstStyle/>
          <a:p>
            <a:r>
              <a:rPr lang="en-US" sz="1600" dirty="0"/>
              <a:t>The aggregation functions in SQL are powerful.</a:t>
            </a:r>
          </a:p>
          <a:p>
            <a:r>
              <a:rPr lang="en-US" sz="1600" dirty="0"/>
              <a:t>There are some scenarios that are very difficult. SQL and databases add support for more advanced capabilities:</a:t>
            </a:r>
          </a:p>
          <a:p>
            <a:pPr lvl="1"/>
            <a:r>
              <a:rPr lang="en-US" sz="1400" dirty="0"/>
              <a:t>Ranking</a:t>
            </a:r>
          </a:p>
          <a:p>
            <a:pPr lvl="1"/>
            <a:r>
              <a:rPr lang="en-US" sz="1400" dirty="0"/>
              <a:t>Windows</a:t>
            </a:r>
          </a:p>
          <a:p>
            <a:pPr lvl="1"/>
            <a:r>
              <a:rPr lang="en-US" sz="1400" dirty="0"/>
              <a:t>Pivot, Slice and Dice, but we will cover these with a different technology (OLAP) later in the semester.</a:t>
            </a:r>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r>
              <a:rPr lang="en-US" sz="1400" dirty="0"/>
              <a:t>This is powerful, a little complex and requires trial and error.</a:t>
            </a:r>
          </a:p>
        </p:txBody>
      </p:sp>
      <p:sp>
        <p:nvSpPr>
          <p:cNvPr id="3" name="Title 2">
            <a:extLst>
              <a:ext uri="{FF2B5EF4-FFF2-40B4-BE49-F238E27FC236}">
                <a16:creationId xmlns:a16="http://schemas.microsoft.com/office/drawing/2014/main" id="{635A8BDA-EA16-3FAF-EBAD-008454A7A3A8}"/>
              </a:ext>
            </a:extLst>
          </p:cNvPr>
          <p:cNvSpPr>
            <a:spLocks noGrp="1"/>
          </p:cNvSpPr>
          <p:nvPr>
            <p:ph type="title"/>
          </p:nvPr>
        </p:nvSpPr>
        <p:spPr/>
        <p:txBody>
          <a:bodyPr/>
          <a:lstStyle/>
          <a:p>
            <a:r>
              <a:rPr lang="en-US" dirty="0"/>
              <a:t>Advanced Aggregates and Window Functions</a:t>
            </a:r>
          </a:p>
        </p:txBody>
      </p:sp>
      <p:pic>
        <p:nvPicPr>
          <p:cNvPr id="1026" name="Picture 2">
            <a:extLst>
              <a:ext uri="{FF2B5EF4-FFF2-40B4-BE49-F238E27FC236}">
                <a16:creationId xmlns:a16="http://schemas.microsoft.com/office/drawing/2014/main" id="{87F428A4-89CD-95D5-9344-BF562E062B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461" y="2187162"/>
            <a:ext cx="3409738" cy="24419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5275CE3-F1AD-35B5-3AFE-9E0147DCFF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619" y="2343150"/>
            <a:ext cx="4002381" cy="1630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3161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865630-39D4-2CF3-2937-E25052474B3D}"/>
              </a:ext>
            </a:extLst>
          </p:cNvPr>
          <p:cNvSpPr>
            <a:spLocks noGrp="1"/>
          </p:cNvSpPr>
          <p:nvPr>
            <p:ph type="title"/>
          </p:nvPr>
        </p:nvSpPr>
        <p:spPr/>
        <p:txBody>
          <a:bodyPr/>
          <a:lstStyle/>
          <a:p>
            <a:r>
              <a:rPr lang="en-US" sz="2400" dirty="0"/>
              <a:t>Classic Models: Annual Revenue and YoY Growth by Country</a:t>
            </a:r>
          </a:p>
        </p:txBody>
      </p:sp>
      <p:sp>
        <p:nvSpPr>
          <p:cNvPr id="5" name="TextBox 4">
            <a:extLst>
              <a:ext uri="{FF2B5EF4-FFF2-40B4-BE49-F238E27FC236}">
                <a16:creationId xmlns:a16="http://schemas.microsoft.com/office/drawing/2014/main" id="{51D23530-FAF4-731A-7199-E40367EB3125}"/>
              </a:ext>
            </a:extLst>
          </p:cNvPr>
          <p:cNvSpPr txBox="1"/>
          <p:nvPr/>
        </p:nvSpPr>
        <p:spPr>
          <a:xfrm>
            <a:off x="304800" y="514350"/>
            <a:ext cx="8590430" cy="3754874"/>
          </a:xfrm>
          <a:prstGeom prst="rect">
            <a:avLst/>
          </a:prstGeom>
          <a:noFill/>
        </p:spPr>
        <p:txBody>
          <a:bodyPr wrap="square">
            <a:spAutoFit/>
          </a:bodyPr>
          <a:lstStyle/>
          <a:p>
            <a:r>
              <a:rPr lang="en-US" sz="1400" dirty="0">
                <a:solidFill>
                  <a:srgbClr val="CF8E6D"/>
                </a:solidFill>
                <a:effectLst/>
              </a:rPr>
              <a:t>SELECT</a:t>
            </a:r>
            <a:br>
              <a:rPr lang="en-US" sz="1400" dirty="0">
                <a:solidFill>
                  <a:srgbClr val="CF8E6D"/>
                </a:solidFill>
                <a:effectLst/>
              </a:rPr>
            </a:br>
            <a:r>
              <a:rPr lang="en-US" sz="1400" dirty="0">
                <a:solidFill>
                  <a:srgbClr val="CF8E6D"/>
                </a:solidFill>
                <a:effectLst/>
              </a:rPr>
              <a:t>    </a:t>
            </a:r>
            <a:r>
              <a:rPr lang="en-US" sz="1400" dirty="0">
                <a:solidFill>
                  <a:srgbClr val="C77DBB"/>
                </a:solidFill>
                <a:effectLst/>
              </a:rPr>
              <a:t>country</a:t>
            </a:r>
            <a:r>
              <a:rPr lang="en-US" sz="1400" dirty="0">
                <a:solidFill>
                  <a:srgbClr val="BCBEC4"/>
                </a:solidFill>
                <a:effectLst/>
              </a:rPr>
              <a:t>,</a:t>
            </a:r>
            <a:br>
              <a:rPr lang="en-US" sz="1400" dirty="0">
                <a:solidFill>
                  <a:srgbClr val="BCBEC4"/>
                </a:solidFill>
                <a:effectLst/>
              </a:rPr>
            </a:br>
            <a:r>
              <a:rPr lang="en-US" sz="1400" dirty="0">
                <a:solidFill>
                  <a:srgbClr val="BCBEC4"/>
                </a:solidFill>
                <a:effectLst/>
              </a:rPr>
              <a:t>    </a:t>
            </a:r>
            <a:r>
              <a:rPr lang="en-US" sz="1400" i="1" dirty="0">
                <a:solidFill>
                  <a:srgbClr val="57AAF7"/>
                </a:solidFill>
                <a:effectLst/>
              </a:rPr>
              <a:t>YEAR</a:t>
            </a:r>
            <a:r>
              <a:rPr lang="en-US" sz="1400" dirty="0">
                <a:solidFill>
                  <a:srgbClr val="BCBEC4"/>
                </a:solidFill>
                <a:effectLst/>
              </a:rPr>
              <a:t>(</a:t>
            </a:r>
            <a:r>
              <a:rPr lang="en-US" sz="1400" dirty="0" err="1">
                <a:solidFill>
                  <a:srgbClr val="C77DBB"/>
                </a:solidFill>
                <a:effectLst/>
              </a:rPr>
              <a:t>orderDate</a:t>
            </a:r>
            <a:r>
              <a:rPr lang="en-US" sz="1400" dirty="0">
                <a:solidFill>
                  <a:srgbClr val="BCBEC4"/>
                </a:solidFill>
                <a:effectLst/>
              </a:rPr>
              <a:t>) </a:t>
            </a:r>
            <a:r>
              <a:rPr lang="en-US" sz="1400" dirty="0">
                <a:solidFill>
                  <a:srgbClr val="CF8E6D"/>
                </a:solidFill>
                <a:effectLst/>
              </a:rPr>
              <a:t>AS year</a:t>
            </a:r>
            <a:r>
              <a:rPr lang="en-US" sz="1400" dirty="0">
                <a:solidFill>
                  <a:srgbClr val="BCBEC4"/>
                </a:solidFill>
                <a:effectLst/>
              </a:rPr>
              <a:t>,</a:t>
            </a:r>
            <a:br>
              <a:rPr lang="en-US" sz="1400" dirty="0">
                <a:solidFill>
                  <a:srgbClr val="BCBEC4"/>
                </a:solidFill>
                <a:effectLst/>
              </a:rPr>
            </a:br>
            <a:r>
              <a:rPr lang="en-US" sz="1400" dirty="0">
                <a:solidFill>
                  <a:srgbClr val="BCBEC4"/>
                </a:solidFill>
                <a:effectLst/>
              </a:rPr>
              <a:t>    </a:t>
            </a:r>
            <a:r>
              <a:rPr lang="en-US" sz="1400" i="1" dirty="0">
                <a:solidFill>
                  <a:srgbClr val="57AAF7"/>
                </a:solidFill>
                <a:effectLst/>
              </a:rPr>
              <a:t>ROUND</a:t>
            </a:r>
            <a:r>
              <a:rPr lang="en-US" sz="1400" dirty="0">
                <a:solidFill>
                  <a:srgbClr val="BCBEC4"/>
                </a:solidFill>
                <a:effectLst/>
              </a:rPr>
              <a:t>(</a:t>
            </a:r>
            <a:r>
              <a:rPr lang="en-US" sz="1400" i="1" dirty="0">
                <a:solidFill>
                  <a:srgbClr val="57AAF7"/>
                </a:solidFill>
                <a:effectLst/>
              </a:rPr>
              <a:t>SUM</a:t>
            </a:r>
            <a:r>
              <a:rPr lang="en-US" sz="1400" dirty="0">
                <a:solidFill>
                  <a:srgbClr val="BCBEC4"/>
                </a:solidFill>
                <a:effectLst/>
              </a:rPr>
              <a:t>(</a:t>
            </a:r>
            <a:r>
              <a:rPr lang="en-US" sz="1400" dirty="0" err="1">
                <a:solidFill>
                  <a:srgbClr val="C77DBB"/>
                </a:solidFill>
                <a:effectLst/>
              </a:rPr>
              <a:t>priceEach</a:t>
            </a:r>
            <a:r>
              <a:rPr lang="en-US" sz="1400" dirty="0">
                <a:solidFill>
                  <a:srgbClr val="C77DBB"/>
                </a:solidFill>
                <a:effectLst/>
              </a:rPr>
              <a:t> </a:t>
            </a:r>
            <a:r>
              <a:rPr lang="en-US" sz="1400" dirty="0">
                <a:solidFill>
                  <a:srgbClr val="BCBEC4"/>
                </a:solidFill>
                <a:effectLst/>
              </a:rPr>
              <a:t>* </a:t>
            </a:r>
            <a:r>
              <a:rPr lang="en-US" sz="1400" dirty="0" err="1">
                <a:solidFill>
                  <a:srgbClr val="C77DBB"/>
                </a:solidFill>
                <a:effectLst/>
              </a:rPr>
              <a:t>quantityOrdered</a:t>
            </a:r>
            <a:r>
              <a:rPr lang="en-US" sz="1400" dirty="0">
                <a:solidFill>
                  <a:srgbClr val="BCBEC4"/>
                </a:solidFill>
                <a:effectLst/>
              </a:rPr>
              <a:t>), </a:t>
            </a:r>
            <a:r>
              <a:rPr lang="en-US" sz="1400" dirty="0">
                <a:solidFill>
                  <a:srgbClr val="2AACB8"/>
                </a:solidFill>
                <a:effectLst/>
              </a:rPr>
              <a:t>2</a:t>
            </a:r>
            <a:r>
              <a:rPr lang="en-US" sz="1400" dirty="0">
                <a:solidFill>
                  <a:srgbClr val="BCBEC4"/>
                </a:solidFill>
                <a:effectLst/>
              </a:rPr>
              <a:t>) </a:t>
            </a:r>
            <a:r>
              <a:rPr lang="en-US" sz="1400" dirty="0">
                <a:solidFill>
                  <a:srgbClr val="CF8E6D"/>
                </a:solidFill>
                <a:effectLst/>
              </a:rPr>
              <a:t>AS </a:t>
            </a:r>
            <a:r>
              <a:rPr lang="en-US" sz="1400" dirty="0" err="1">
                <a:solidFill>
                  <a:srgbClr val="BCBEC4"/>
                </a:solidFill>
                <a:effectLst/>
              </a:rPr>
              <a:t>annual_revenue</a:t>
            </a:r>
            <a:r>
              <a:rPr lang="en-US" sz="1400" dirty="0">
                <a:solidFill>
                  <a:srgbClr val="BCBEC4"/>
                </a:solidFill>
                <a:effectLst/>
              </a:rPr>
              <a:t>,</a:t>
            </a:r>
            <a:br>
              <a:rPr lang="en-US" sz="1400" dirty="0">
                <a:solidFill>
                  <a:srgbClr val="BCBEC4"/>
                </a:solidFill>
                <a:effectLst/>
              </a:rPr>
            </a:br>
            <a:r>
              <a:rPr lang="en-US" sz="1400" dirty="0">
                <a:solidFill>
                  <a:srgbClr val="BCBEC4"/>
                </a:solidFill>
                <a:effectLst/>
              </a:rPr>
              <a:t>    </a:t>
            </a:r>
            <a:r>
              <a:rPr lang="en-US" sz="1400" i="1" dirty="0">
                <a:solidFill>
                  <a:srgbClr val="57AAF7"/>
                </a:solidFill>
                <a:effectLst/>
              </a:rPr>
              <a:t>ROUND</a:t>
            </a:r>
            <a:r>
              <a:rPr lang="en-US" sz="1400" dirty="0">
                <a:solidFill>
                  <a:srgbClr val="BCBEC4"/>
                </a:solidFill>
                <a:effectLst/>
              </a:rPr>
              <a:t>(</a:t>
            </a:r>
            <a:br>
              <a:rPr lang="en-US" sz="1400" dirty="0">
                <a:solidFill>
                  <a:srgbClr val="BCBEC4"/>
                </a:solidFill>
                <a:effectLst/>
              </a:rPr>
            </a:br>
            <a:r>
              <a:rPr lang="en-US" sz="1400" dirty="0">
                <a:solidFill>
                  <a:srgbClr val="BCBEC4"/>
                </a:solidFill>
                <a:effectLst/>
              </a:rPr>
              <a:t>        (</a:t>
            </a:r>
            <a:r>
              <a:rPr lang="en-US" sz="1400" i="1" dirty="0">
                <a:solidFill>
                  <a:srgbClr val="57AAF7"/>
                </a:solidFill>
                <a:effectLst/>
              </a:rPr>
              <a:t>SUM</a:t>
            </a:r>
            <a:r>
              <a:rPr lang="en-US" sz="1400" dirty="0">
                <a:solidFill>
                  <a:srgbClr val="BCBEC4"/>
                </a:solidFill>
                <a:effectLst/>
              </a:rPr>
              <a:t>(</a:t>
            </a:r>
            <a:r>
              <a:rPr lang="en-US" sz="1400" dirty="0" err="1">
                <a:solidFill>
                  <a:srgbClr val="C77DBB"/>
                </a:solidFill>
                <a:effectLst/>
              </a:rPr>
              <a:t>priceEach</a:t>
            </a:r>
            <a:r>
              <a:rPr lang="en-US" sz="1400" dirty="0">
                <a:solidFill>
                  <a:srgbClr val="C77DBB"/>
                </a:solidFill>
                <a:effectLst/>
              </a:rPr>
              <a:t> </a:t>
            </a:r>
            <a:r>
              <a:rPr lang="en-US" sz="1400" dirty="0">
                <a:solidFill>
                  <a:srgbClr val="BCBEC4"/>
                </a:solidFill>
                <a:effectLst/>
              </a:rPr>
              <a:t>* </a:t>
            </a:r>
            <a:r>
              <a:rPr lang="en-US" sz="1400" dirty="0" err="1">
                <a:solidFill>
                  <a:srgbClr val="C77DBB"/>
                </a:solidFill>
                <a:effectLst/>
              </a:rPr>
              <a:t>quantityOrdered</a:t>
            </a:r>
            <a:r>
              <a:rPr lang="en-US" sz="1400" dirty="0">
                <a:solidFill>
                  <a:srgbClr val="BCBEC4"/>
                </a:solidFill>
                <a:effectLst/>
              </a:rPr>
              <a:t>) -</a:t>
            </a:r>
            <a:br>
              <a:rPr lang="en-US" sz="1400" dirty="0">
                <a:solidFill>
                  <a:srgbClr val="BCBEC4"/>
                </a:solidFill>
                <a:effectLst/>
              </a:rPr>
            </a:br>
            <a:r>
              <a:rPr lang="en-US" sz="1400" dirty="0">
                <a:solidFill>
                  <a:srgbClr val="BCBEC4"/>
                </a:solidFill>
                <a:effectLst/>
              </a:rPr>
              <a:t>        </a:t>
            </a:r>
            <a:r>
              <a:rPr lang="en-US" sz="1400" i="1" dirty="0">
                <a:solidFill>
                  <a:srgbClr val="57AAF7"/>
                </a:solidFill>
                <a:effectLst/>
              </a:rPr>
              <a:t>LAG</a:t>
            </a:r>
            <a:r>
              <a:rPr lang="en-US" sz="1400" dirty="0">
                <a:solidFill>
                  <a:srgbClr val="BCBEC4"/>
                </a:solidFill>
                <a:effectLst/>
              </a:rPr>
              <a:t>(</a:t>
            </a:r>
            <a:r>
              <a:rPr lang="en-US" sz="1400" i="1" dirty="0">
                <a:solidFill>
                  <a:srgbClr val="57AAF7"/>
                </a:solidFill>
                <a:effectLst/>
              </a:rPr>
              <a:t>SUM</a:t>
            </a:r>
            <a:r>
              <a:rPr lang="en-US" sz="1400" dirty="0">
                <a:solidFill>
                  <a:srgbClr val="BCBEC4"/>
                </a:solidFill>
                <a:effectLst/>
              </a:rPr>
              <a:t>(</a:t>
            </a:r>
            <a:r>
              <a:rPr lang="en-US" sz="1400" dirty="0" err="1">
                <a:solidFill>
                  <a:srgbClr val="C77DBB"/>
                </a:solidFill>
                <a:effectLst/>
              </a:rPr>
              <a:t>priceEach</a:t>
            </a:r>
            <a:r>
              <a:rPr lang="en-US" sz="1400" dirty="0">
                <a:solidFill>
                  <a:srgbClr val="C77DBB"/>
                </a:solidFill>
                <a:effectLst/>
              </a:rPr>
              <a:t> </a:t>
            </a:r>
            <a:r>
              <a:rPr lang="en-US" sz="1400" dirty="0">
                <a:solidFill>
                  <a:srgbClr val="BCBEC4"/>
                </a:solidFill>
                <a:effectLst/>
              </a:rPr>
              <a:t>* </a:t>
            </a:r>
            <a:r>
              <a:rPr lang="en-US" sz="1400" dirty="0" err="1">
                <a:solidFill>
                  <a:srgbClr val="C77DBB"/>
                </a:solidFill>
                <a:effectLst/>
              </a:rPr>
              <a:t>quantityOrdered</a:t>
            </a:r>
            <a:r>
              <a:rPr lang="en-US" sz="1400" dirty="0">
                <a:solidFill>
                  <a:srgbClr val="BCBEC4"/>
                </a:solidFill>
                <a:effectLst/>
              </a:rPr>
              <a:t>)) </a:t>
            </a:r>
            <a:r>
              <a:rPr lang="en-US" sz="1400" dirty="0">
                <a:solidFill>
                  <a:srgbClr val="CF8E6D"/>
                </a:solidFill>
                <a:effectLst/>
              </a:rPr>
              <a:t>OVER </a:t>
            </a:r>
            <a:r>
              <a:rPr lang="en-US" sz="1400" dirty="0">
                <a:solidFill>
                  <a:srgbClr val="BCBEC4"/>
                </a:solidFill>
                <a:effectLst/>
              </a:rPr>
              <a:t>(</a:t>
            </a:r>
            <a:r>
              <a:rPr lang="en-US" sz="1400" dirty="0">
                <a:solidFill>
                  <a:srgbClr val="CF8E6D"/>
                </a:solidFill>
                <a:effectLst/>
              </a:rPr>
              <a:t>PARTITION BY </a:t>
            </a:r>
            <a:r>
              <a:rPr lang="en-US" sz="1400" dirty="0">
                <a:solidFill>
                  <a:srgbClr val="C77DBB"/>
                </a:solidFill>
                <a:effectLst/>
              </a:rPr>
              <a:t>country </a:t>
            </a:r>
            <a:r>
              <a:rPr lang="en-US" sz="1400" dirty="0">
                <a:solidFill>
                  <a:srgbClr val="CF8E6D"/>
                </a:solidFill>
                <a:effectLst/>
              </a:rPr>
              <a:t>ORDER BY </a:t>
            </a:r>
            <a:r>
              <a:rPr lang="en-US" sz="1400" i="1" dirty="0">
                <a:solidFill>
                  <a:srgbClr val="57AAF7"/>
                </a:solidFill>
                <a:effectLst/>
              </a:rPr>
              <a:t>YEAR</a:t>
            </a:r>
            <a:r>
              <a:rPr lang="en-US" sz="1400" dirty="0">
                <a:solidFill>
                  <a:srgbClr val="BCBEC4"/>
                </a:solidFill>
                <a:effectLst/>
              </a:rPr>
              <a:t>(</a:t>
            </a:r>
            <a:r>
              <a:rPr lang="en-US" sz="1400" dirty="0" err="1">
                <a:solidFill>
                  <a:srgbClr val="C77DBB"/>
                </a:solidFill>
                <a:effectLst/>
              </a:rPr>
              <a:t>orderDate</a:t>
            </a:r>
            <a:r>
              <a:rPr lang="en-US" sz="1400" dirty="0">
                <a:solidFill>
                  <a:srgbClr val="BCBEC4"/>
                </a:solidFill>
                <a:effectLst/>
              </a:rPr>
              <a:t>))) /</a:t>
            </a:r>
            <a:br>
              <a:rPr lang="en-US" sz="1400" dirty="0">
                <a:solidFill>
                  <a:srgbClr val="BCBEC4"/>
                </a:solidFill>
                <a:effectLst/>
              </a:rPr>
            </a:br>
            <a:r>
              <a:rPr lang="en-US" sz="1400" dirty="0">
                <a:solidFill>
                  <a:srgbClr val="BCBEC4"/>
                </a:solidFill>
                <a:effectLst/>
              </a:rPr>
              <a:t>        </a:t>
            </a:r>
            <a:r>
              <a:rPr lang="en-US" sz="1400" i="1" dirty="0">
                <a:solidFill>
                  <a:srgbClr val="57AAF7"/>
                </a:solidFill>
                <a:effectLst/>
              </a:rPr>
              <a:t>LAG</a:t>
            </a:r>
            <a:r>
              <a:rPr lang="en-US" sz="1400" dirty="0">
                <a:solidFill>
                  <a:srgbClr val="BCBEC4"/>
                </a:solidFill>
                <a:effectLst/>
              </a:rPr>
              <a:t>(</a:t>
            </a:r>
            <a:r>
              <a:rPr lang="en-US" sz="1400" i="1" dirty="0">
                <a:solidFill>
                  <a:srgbClr val="57AAF7"/>
                </a:solidFill>
                <a:effectLst/>
              </a:rPr>
              <a:t>SUM</a:t>
            </a:r>
            <a:r>
              <a:rPr lang="en-US" sz="1400" dirty="0">
                <a:solidFill>
                  <a:srgbClr val="BCBEC4"/>
                </a:solidFill>
                <a:effectLst/>
              </a:rPr>
              <a:t>(</a:t>
            </a:r>
            <a:r>
              <a:rPr lang="en-US" sz="1400" dirty="0" err="1">
                <a:solidFill>
                  <a:srgbClr val="C77DBB"/>
                </a:solidFill>
                <a:effectLst/>
              </a:rPr>
              <a:t>priceEach</a:t>
            </a:r>
            <a:r>
              <a:rPr lang="en-US" sz="1400" dirty="0">
                <a:solidFill>
                  <a:srgbClr val="C77DBB"/>
                </a:solidFill>
                <a:effectLst/>
              </a:rPr>
              <a:t> </a:t>
            </a:r>
            <a:r>
              <a:rPr lang="en-US" sz="1400" dirty="0">
                <a:solidFill>
                  <a:srgbClr val="BCBEC4"/>
                </a:solidFill>
                <a:effectLst/>
              </a:rPr>
              <a:t>* </a:t>
            </a:r>
            <a:r>
              <a:rPr lang="en-US" sz="1400" dirty="0" err="1">
                <a:solidFill>
                  <a:srgbClr val="C77DBB"/>
                </a:solidFill>
                <a:effectLst/>
              </a:rPr>
              <a:t>quantityOrdered</a:t>
            </a:r>
            <a:r>
              <a:rPr lang="en-US" sz="1400" dirty="0">
                <a:solidFill>
                  <a:srgbClr val="BCBEC4"/>
                </a:solidFill>
                <a:effectLst/>
              </a:rPr>
              <a:t>)) </a:t>
            </a:r>
            <a:r>
              <a:rPr lang="en-US" sz="1400" dirty="0">
                <a:solidFill>
                  <a:srgbClr val="CF8E6D"/>
                </a:solidFill>
                <a:effectLst/>
              </a:rPr>
              <a:t>OVER </a:t>
            </a:r>
            <a:r>
              <a:rPr lang="en-US" sz="1400" dirty="0">
                <a:solidFill>
                  <a:srgbClr val="BCBEC4"/>
                </a:solidFill>
                <a:effectLst/>
              </a:rPr>
              <a:t>(</a:t>
            </a:r>
            <a:r>
              <a:rPr lang="en-US" sz="1400" dirty="0">
                <a:solidFill>
                  <a:srgbClr val="CF8E6D"/>
                </a:solidFill>
                <a:effectLst/>
              </a:rPr>
              <a:t>PARTITION BY </a:t>
            </a:r>
            <a:r>
              <a:rPr lang="en-US" sz="1400" dirty="0">
                <a:solidFill>
                  <a:srgbClr val="C77DBB"/>
                </a:solidFill>
                <a:effectLst/>
              </a:rPr>
              <a:t>country </a:t>
            </a:r>
            <a:r>
              <a:rPr lang="en-US" sz="1400" dirty="0">
                <a:solidFill>
                  <a:srgbClr val="CF8E6D"/>
                </a:solidFill>
                <a:effectLst/>
              </a:rPr>
              <a:t>ORDER BY </a:t>
            </a:r>
            <a:r>
              <a:rPr lang="en-US" sz="1400" i="1" dirty="0">
                <a:solidFill>
                  <a:srgbClr val="57AAF7"/>
                </a:solidFill>
                <a:effectLst/>
              </a:rPr>
              <a:t>YEAR</a:t>
            </a:r>
            <a:r>
              <a:rPr lang="en-US" sz="1400" dirty="0">
                <a:solidFill>
                  <a:srgbClr val="BCBEC4"/>
                </a:solidFill>
                <a:effectLst/>
              </a:rPr>
              <a:t>(</a:t>
            </a:r>
            <a:r>
              <a:rPr lang="en-US" sz="1400" dirty="0" err="1">
                <a:solidFill>
                  <a:srgbClr val="C77DBB"/>
                </a:solidFill>
                <a:effectLst/>
              </a:rPr>
              <a:t>orderDate</a:t>
            </a:r>
            <a:r>
              <a:rPr lang="en-US" sz="1400" dirty="0">
                <a:solidFill>
                  <a:srgbClr val="BCBEC4"/>
                </a:solidFill>
                <a:effectLst/>
              </a:rPr>
              <a:t>)) * </a:t>
            </a:r>
            <a:r>
              <a:rPr lang="en-US" sz="1400" dirty="0">
                <a:solidFill>
                  <a:srgbClr val="2AACB8"/>
                </a:solidFill>
                <a:effectLst/>
              </a:rPr>
              <a:t>100</a:t>
            </a:r>
            <a:r>
              <a:rPr lang="en-US" sz="1400" dirty="0">
                <a:solidFill>
                  <a:srgbClr val="BCBEC4"/>
                </a:solidFill>
                <a:effectLst/>
              </a:rPr>
              <a:t>, </a:t>
            </a:r>
            <a:r>
              <a:rPr lang="en-US" sz="1400" dirty="0">
                <a:solidFill>
                  <a:srgbClr val="2AACB8"/>
                </a:solidFill>
                <a:effectLst/>
              </a:rPr>
              <a:t>2</a:t>
            </a:r>
            <a:br>
              <a:rPr lang="en-US" sz="1400" dirty="0">
                <a:solidFill>
                  <a:srgbClr val="2AACB8"/>
                </a:solidFill>
                <a:effectLst/>
              </a:rPr>
            </a:br>
            <a:r>
              <a:rPr lang="en-US" sz="1400" dirty="0">
                <a:solidFill>
                  <a:srgbClr val="2AACB8"/>
                </a:solidFill>
                <a:effectLst/>
              </a:rPr>
              <a:t>    </a:t>
            </a:r>
            <a:r>
              <a:rPr lang="en-US" sz="1400" dirty="0">
                <a:solidFill>
                  <a:srgbClr val="BCBEC4"/>
                </a:solidFill>
                <a:effectLst/>
              </a:rPr>
              <a:t>) </a:t>
            </a:r>
            <a:r>
              <a:rPr lang="en-US" sz="1400" dirty="0">
                <a:solidFill>
                  <a:srgbClr val="CF8E6D"/>
                </a:solidFill>
                <a:effectLst/>
              </a:rPr>
              <a:t>AS </a:t>
            </a:r>
            <a:r>
              <a:rPr lang="en-US" sz="1400" dirty="0" err="1">
                <a:solidFill>
                  <a:srgbClr val="BCBEC4"/>
                </a:solidFill>
                <a:effectLst/>
              </a:rPr>
              <a:t>yoy_growth_percentage</a:t>
            </a:r>
            <a:br>
              <a:rPr lang="en-US" sz="1400" dirty="0">
                <a:solidFill>
                  <a:srgbClr val="BCBEC4"/>
                </a:solidFill>
                <a:effectLst/>
              </a:rPr>
            </a:br>
            <a:r>
              <a:rPr lang="en-US" sz="1400" dirty="0">
                <a:solidFill>
                  <a:srgbClr val="CF8E6D"/>
                </a:solidFill>
                <a:effectLst/>
              </a:rPr>
              <a:t>FROM</a:t>
            </a:r>
            <a:br>
              <a:rPr lang="en-US" sz="1400" dirty="0">
                <a:solidFill>
                  <a:srgbClr val="CF8E6D"/>
                </a:solidFill>
                <a:effectLst/>
              </a:rPr>
            </a:br>
            <a:r>
              <a:rPr lang="en-US" sz="1400" dirty="0">
                <a:solidFill>
                  <a:srgbClr val="CF8E6D"/>
                </a:solidFill>
                <a:effectLst/>
              </a:rPr>
              <a:t>    </a:t>
            </a:r>
            <a:r>
              <a:rPr lang="en-US" sz="1400" dirty="0">
                <a:solidFill>
                  <a:srgbClr val="BCBEC4"/>
                </a:solidFill>
                <a:effectLst/>
              </a:rPr>
              <a:t>customers</a:t>
            </a:r>
            <a:br>
              <a:rPr lang="en-US" sz="1400" dirty="0">
                <a:solidFill>
                  <a:srgbClr val="BCBEC4"/>
                </a:solidFill>
                <a:effectLst/>
              </a:rPr>
            </a:br>
            <a:r>
              <a:rPr lang="en-US" sz="1400" dirty="0">
                <a:solidFill>
                  <a:srgbClr val="BCBEC4"/>
                </a:solidFill>
                <a:effectLst/>
              </a:rPr>
              <a:t>    </a:t>
            </a:r>
            <a:r>
              <a:rPr lang="en-US" sz="1400" dirty="0">
                <a:solidFill>
                  <a:srgbClr val="CF8E6D"/>
                </a:solidFill>
                <a:effectLst/>
              </a:rPr>
              <a:t>JOIN </a:t>
            </a:r>
            <a:r>
              <a:rPr lang="en-US" sz="1400" dirty="0">
                <a:solidFill>
                  <a:srgbClr val="BCBEC4"/>
                </a:solidFill>
                <a:effectLst/>
              </a:rPr>
              <a:t>orders </a:t>
            </a:r>
            <a:r>
              <a:rPr lang="en-US" sz="1400" dirty="0">
                <a:solidFill>
                  <a:srgbClr val="CF8E6D"/>
                </a:solidFill>
                <a:effectLst/>
              </a:rPr>
              <a:t>ON </a:t>
            </a:r>
            <a:r>
              <a:rPr lang="en-US" sz="1400" dirty="0" err="1">
                <a:solidFill>
                  <a:srgbClr val="BCBEC4"/>
                </a:solidFill>
                <a:effectLst/>
              </a:rPr>
              <a:t>customers.</a:t>
            </a:r>
            <a:r>
              <a:rPr lang="en-US" sz="1400" dirty="0" err="1">
                <a:solidFill>
                  <a:srgbClr val="C77DBB"/>
                </a:solidFill>
                <a:effectLst/>
              </a:rPr>
              <a:t>customerNumber</a:t>
            </a:r>
            <a:r>
              <a:rPr lang="en-US" sz="1400" dirty="0">
                <a:solidFill>
                  <a:srgbClr val="C77DBB"/>
                </a:solidFill>
                <a:effectLst/>
              </a:rPr>
              <a:t> </a:t>
            </a:r>
            <a:r>
              <a:rPr lang="en-US" sz="1400" dirty="0">
                <a:solidFill>
                  <a:srgbClr val="BCBEC4"/>
                </a:solidFill>
                <a:effectLst/>
              </a:rPr>
              <a:t>= </a:t>
            </a:r>
            <a:r>
              <a:rPr lang="en-US" sz="1400" dirty="0" err="1">
                <a:solidFill>
                  <a:srgbClr val="BCBEC4"/>
                </a:solidFill>
                <a:effectLst/>
              </a:rPr>
              <a:t>orders.</a:t>
            </a:r>
            <a:r>
              <a:rPr lang="en-US" sz="1400" dirty="0" err="1">
                <a:solidFill>
                  <a:srgbClr val="C77DBB"/>
                </a:solidFill>
                <a:effectLst/>
              </a:rPr>
              <a:t>customerNumber</a:t>
            </a:r>
            <a:br>
              <a:rPr lang="en-US" sz="1400" dirty="0">
                <a:solidFill>
                  <a:srgbClr val="C77DBB"/>
                </a:solidFill>
                <a:effectLst/>
              </a:rPr>
            </a:br>
            <a:r>
              <a:rPr lang="en-US" sz="1400" dirty="0">
                <a:solidFill>
                  <a:srgbClr val="C77DBB"/>
                </a:solidFill>
                <a:effectLst/>
              </a:rPr>
              <a:t>    </a:t>
            </a:r>
            <a:r>
              <a:rPr lang="en-US" sz="1400" dirty="0">
                <a:solidFill>
                  <a:srgbClr val="CF8E6D"/>
                </a:solidFill>
                <a:effectLst/>
              </a:rPr>
              <a:t>JOIN </a:t>
            </a:r>
            <a:r>
              <a:rPr lang="en-US" sz="1400" dirty="0" err="1">
                <a:solidFill>
                  <a:srgbClr val="BCBEC4"/>
                </a:solidFill>
                <a:effectLst/>
              </a:rPr>
              <a:t>orderdetails</a:t>
            </a:r>
            <a:r>
              <a:rPr lang="en-US" sz="1400" dirty="0">
                <a:solidFill>
                  <a:srgbClr val="BCBEC4"/>
                </a:solidFill>
                <a:effectLst/>
              </a:rPr>
              <a:t> </a:t>
            </a:r>
            <a:r>
              <a:rPr lang="en-US" sz="1400" dirty="0">
                <a:solidFill>
                  <a:srgbClr val="CF8E6D"/>
                </a:solidFill>
                <a:effectLst/>
              </a:rPr>
              <a:t>ON </a:t>
            </a:r>
            <a:r>
              <a:rPr lang="en-US" sz="1400" dirty="0" err="1">
                <a:solidFill>
                  <a:srgbClr val="BCBEC4"/>
                </a:solidFill>
                <a:effectLst/>
              </a:rPr>
              <a:t>orders.</a:t>
            </a:r>
            <a:r>
              <a:rPr lang="en-US" sz="1400" dirty="0" err="1">
                <a:solidFill>
                  <a:srgbClr val="C77DBB"/>
                </a:solidFill>
                <a:effectLst/>
              </a:rPr>
              <a:t>orderNumber</a:t>
            </a:r>
            <a:r>
              <a:rPr lang="en-US" sz="1400" dirty="0">
                <a:solidFill>
                  <a:srgbClr val="C77DBB"/>
                </a:solidFill>
                <a:effectLst/>
              </a:rPr>
              <a:t> </a:t>
            </a:r>
            <a:r>
              <a:rPr lang="en-US" sz="1400" dirty="0">
                <a:solidFill>
                  <a:srgbClr val="BCBEC4"/>
                </a:solidFill>
                <a:effectLst/>
              </a:rPr>
              <a:t>= </a:t>
            </a:r>
            <a:r>
              <a:rPr lang="en-US" sz="1400" dirty="0" err="1">
                <a:solidFill>
                  <a:srgbClr val="BCBEC4"/>
                </a:solidFill>
                <a:effectLst/>
              </a:rPr>
              <a:t>orderdetails.</a:t>
            </a:r>
            <a:r>
              <a:rPr lang="en-US" sz="1400" dirty="0" err="1">
                <a:solidFill>
                  <a:srgbClr val="C77DBB"/>
                </a:solidFill>
                <a:effectLst/>
              </a:rPr>
              <a:t>orderNumber</a:t>
            </a:r>
            <a:br>
              <a:rPr lang="en-US" sz="1400" dirty="0">
                <a:solidFill>
                  <a:srgbClr val="C77DBB"/>
                </a:solidFill>
                <a:effectLst/>
              </a:rPr>
            </a:br>
            <a:r>
              <a:rPr lang="en-US" sz="1400" dirty="0">
                <a:solidFill>
                  <a:srgbClr val="CF8E6D"/>
                </a:solidFill>
                <a:effectLst/>
              </a:rPr>
              <a:t>GROUP BY</a:t>
            </a:r>
            <a:br>
              <a:rPr lang="en-US" sz="1400" dirty="0">
                <a:solidFill>
                  <a:srgbClr val="CF8E6D"/>
                </a:solidFill>
                <a:effectLst/>
              </a:rPr>
            </a:br>
            <a:r>
              <a:rPr lang="en-US" sz="1400" dirty="0">
                <a:solidFill>
                  <a:srgbClr val="CF8E6D"/>
                </a:solidFill>
                <a:effectLst/>
              </a:rPr>
              <a:t>    </a:t>
            </a:r>
            <a:r>
              <a:rPr lang="en-US" sz="1400" dirty="0">
                <a:solidFill>
                  <a:srgbClr val="C77DBB"/>
                </a:solidFill>
                <a:effectLst/>
              </a:rPr>
              <a:t>country</a:t>
            </a:r>
            <a:r>
              <a:rPr lang="en-US" sz="1400" dirty="0">
                <a:solidFill>
                  <a:srgbClr val="BCBEC4"/>
                </a:solidFill>
                <a:effectLst/>
              </a:rPr>
              <a:t>, </a:t>
            </a:r>
            <a:r>
              <a:rPr lang="en-US" sz="1400" dirty="0">
                <a:solidFill>
                  <a:srgbClr val="CF8E6D"/>
                </a:solidFill>
                <a:effectLst/>
              </a:rPr>
              <a:t>year</a:t>
            </a:r>
            <a:br>
              <a:rPr lang="en-US" sz="1400" dirty="0">
                <a:solidFill>
                  <a:srgbClr val="CF8E6D"/>
                </a:solidFill>
                <a:effectLst/>
              </a:rPr>
            </a:br>
            <a:r>
              <a:rPr lang="en-US" sz="1400" dirty="0">
                <a:solidFill>
                  <a:srgbClr val="CF8E6D"/>
                </a:solidFill>
                <a:effectLst/>
              </a:rPr>
              <a:t>ORDER BY</a:t>
            </a:r>
            <a:br>
              <a:rPr lang="en-US" sz="1400" dirty="0">
                <a:solidFill>
                  <a:srgbClr val="CF8E6D"/>
                </a:solidFill>
                <a:effectLst/>
              </a:rPr>
            </a:br>
            <a:r>
              <a:rPr lang="en-US" sz="1400" dirty="0">
                <a:solidFill>
                  <a:srgbClr val="CF8E6D"/>
                </a:solidFill>
                <a:effectLst/>
              </a:rPr>
              <a:t>    </a:t>
            </a:r>
            <a:r>
              <a:rPr lang="en-US" sz="1400" dirty="0">
                <a:solidFill>
                  <a:srgbClr val="C77DBB"/>
                </a:solidFill>
                <a:effectLst/>
              </a:rPr>
              <a:t>country</a:t>
            </a:r>
            <a:r>
              <a:rPr lang="en-US" sz="1400" dirty="0">
                <a:solidFill>
                  <a:srgbClr val="BCBEC4"/>
                </a:solidFill>
                <a:effectLst/>
              </a:rPr>
              <a:t>, </a:t>
            </a:r>
            <a:r>
              <a:rPr lang="en-US" sz="1400" dirty="0">
                <a:solidFill>
                  <a:srgbClr val="CF8E6D"/>
                </a:solidFill>
                <a:effectLst/>
              </a:rPr>
              <a:t>year</a:t>
            </a:r>
            <a:r>
              <a:rPr lang="en-US" sz="1400" dirty="0">
                <a:solidFill>
                  <a:srgbClr val="BCBEC4"/>
                </a:solidFill>
                <a:effectLst/>
              </a:rPr>
              <a:t>;</a:t>
            </a:r>
          </a:p>
        </p:txBody>
      </p:sp>
    </p:spTree>
    <p:extLst>
      <p:ext uri="{BB962C8B-B14F-4D97-AF65-F5344CB8AC3E}">
        <p14:creationId xmlns:p14="http://schemas.microsoft.com/office/powerpoint/2010/main" val="1626938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63E5A-C917-B493-E9C5-08F4920F28DC}"/>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C9BA8BA8-57F8-6570-ED8D-ED9FB85590C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2A44821-03E4-C870-330B-5A4E6AC3FFF5}"/>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2147BEB9-17E9-6AE0-0CF3-5E88AF218E3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DEB6FD53-0AE5-4682-82C4-0DE04790665C}"/>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ER Modeling and Realization</a:t>
            </a:r>
          </a:p>
        </p:txBody>
      </p:sp>
      <p:sp>
        <p:nvSpPr>
          <p:cNvPr id="9" name="TextBox 9">
            <a:extLst>
              <a:ext uri="{FF2B5EF4-FFF2-40B4-BE49-F238E27FC236}">
                <a16:creationId xmlns:a16="http://schemas.microsoft.com/office/drawing/2014/main" id="{FBFA6137-03FD-569C-5D72-218B2144568A}"/>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6: ER(5), Relational(5), SQL(5)			© Donald F. Ferguson, 2024</a:t>
            </a:r>
            <a:endParaRPr lang="en-US" altLang="en-US" sz="800" i="1" dirty="0">
              <a:solidFill>
                <a:schemeClr val="bg1"/>
              </a:solidFill>
            </a:endParaRPr>
          </a:p>
        </p:txBody>
      </p:sp>
    </p:spTree>
    <p:extLst>
      <p:ext uri="{BB962C8B-B14F-4D97-AF65-F5344CB8AC3E}">
        <p14:creationId xmlns:p14="http://schemas.microsoft.com/office/powerpoint/2010/main" val="6138196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6CEC2F-0425-977F-A5EC-023D5BD471AD}"/>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970F6F76-384E-D508-CBEF-280E0E22A60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p:spPr>
      </p:pic>
      <p:sp>
        <p:nvSpPr>
          <p:cNvPr id="7" name="Rectangle 6">
            <a:extLst>
              <a:ext uri="{FF2B5EF4-FFF2-40B4-BE49-F238E27FC236}">
                <a16:creationId xmlns:a16="http://schemas.microsoft.com/office/drawing/2014/main" id="{72F5984F-231D-8C8C-B95A-79B79B04B2AD}"/>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870B2E4C-2477-9465-7962-A335DE638BD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46337A3D-0239-AFB0-388A-3074F4A2E6C9}"/>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Some Concepts</a:t>
            </a:r>
          </a:p>
        </p:txBody>
      </p:sp>
      <p:sp>
        <p:nvSpPr>
          <p:cNvPr id="3" name="TextBox 9">
            <a:extLst>
              <a:ext uri="{FF2B5EF4-FFF2-40B4-BE49-F238E27FC236}">
                <a16:creationId xmlns:a16="http://schemas.microsoft.com/office/drawing/2014/main" id="{F6E2F6A2-2E52-40FC-3DBF-C2C4B2D59460}"/>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68</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W4111_003_2024_3: Lecture 6: ER(5), Relational(5), SQL(5)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0980527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Complex Attributes</a:t>
            </a:r>
          </a:p>
        </p:txBody>
      </p:sp>
      <p:sp>
        <p:nvSpPr>
          <p:cNvPr id="24579" name="Rectangle 3"/>
          <p:cNvSpPr>
            <a:spLocks noGrp="1" noChangeArrowheads="1"/>
          </p:cNvSpPr>
          <p:nvPr>
            <p:ph type="body" idx="1"/>
          </p:nvPr>
        </p:nvSpPr>
        <p:spPr>
          <a:xfrm>
            <a:off x="1719263" y="872728"/>
            <a:ext cx="5815394" cy="2501408"/>
          </a:xfrm>
        </p:spPr>
        <p:txBody>
          <a:bodyPr/>
          <a:lstStyle/>
          <a:p>
            <a:r>
              <a:rPr lang="en-US" altLang="en-US" dirty="0"/>
              <a:t>Attribute types:</a:t>
            </a:r>
          </a:p>
          <a:p>
            <a:pPr lvl="1"/>
            <a:r>
              <a:rPr lang="en-US" altLang="en-US" b="1" dirty="0">
                <a:solidFill>
                  <a:srgbClr val="002060"/>
                </a:solidFill>
                <a:ea typeface="ＭＳ Ｐゴシック" panose="020B0600070205080204" pitchFamily="34" charset="-128"/>
              </a:rPr>
              <a:t>Simple</a:t>
            </a:r>
            <a:r>
              <a:rPr lang="en-US" altLang="en-US" dirty="0">
                <a:ea typeface="ＭＳ Ｐゴシック" panose="020B0600070205080204" pitchFamily="34" charset="-128"/>
              </a:rPr>
              <a:t> and </a:t>
            </a:r>
            <a:r>
              <a:rPr lang="en-US" altLang="en-US" b="1" dirty="0">
                <a:solidFill>
                  <a:srgbClr val="002060"/>
                </a:solidFill>
                <a:ea typeface="ＭＳ Ｐゴシック" panose="020B0600070205080204" pitchFamily="34" charset="-128"/>
              </a:rPr>
              <a:t>composite</a:t>
            </a:r>
            <a:r>
              <a:rPr lang="en-US" altLang="en-US" dirty="0">
                <a:ea typeface="ＭＳ Ｐゴシック" panose="020B0600070205080204" pitchFamily="34" charset="-128"/>
              </a:rPr>
              <a:t> attributes.</a:t>
            </a:r>
          </a:p>
          <a:p>
            <a:pPr lvl="1"/>
            <a:r>
              <a:rPr lang="en-US" altLang="en-US" b="1" dirty="0">
                <a:solidFill>
                  <a:srgbClr val="002060"/>
                </a:solidFill>
                <a:ea typeface="ＭＳ Ｐゴシック" panose="020B0600070205080204" pitchFamily="34" charset="-128"/>
              </a:rPr>
              <a:t>Single-valued</a:t>
            </a:r>
            <a:r>
              <a:rPr lang="en-US" altLang="en-US" dirty="0">
                <a:ea typeface="ＭＳ Ｐゴシック" panose="020B0600070205080204" pitchFamily="34" charset="-128"/>
              </a:rPr>
              <a:t> and </a:t>
            </a:r>
            <a:r>
              <a:rPr lang="en-US" altLang="en-US" b="1" dirty="0">
                <a:solidFill>
                  <a:srgbClr val="002060"/>
                </a:solidFill>
                <a:ea typeface="ＭＳ Ｐゴシック" panose="020B0600070205080204" pitchFamily="34" charset="-128"/>
              </a:rPr>
              <a:t>multivalued</a:t>
            </a:r>
            <a:r>
              <a:rPr lang="en-US" altLang="en-US" dirty="0">
                <a:ea typeface="ＭＳ Ｐゴシック" panose="020B0600070205080204" pitchFamily="34" charset="-128"/>
              </a:rPr>
              <a:t> attributes</a:t>
            </a:r>
          </a:p>
          <a:p>
            <a:pPr lvl="2"/>
            <a:r>
              <a:rPr lang="en-US" altLang="en-US" dirty="0">
                <a:ea typeface="ＭＳ Ｐゴシック" panose="020B0600070205080204" pitchFamily="34" charset="-128"/>
              </a:rPr>
              <a:t>Example: multivalued attribute: </a:t>
            </a:r>
            <a:r>
              <a:rPr lang="en-US" altLang="en-US" i="1" dirty="0" err="1">
                <a:ea typeface="ＭＳ Ｐゴシック" panose="020B0600070205080204" pitchFamily="34" charset="-128"/>
              </a:rPr>
              <a:t>phone_numbers</a:t>
            </a:r>
            <a:endParaRPr lang="en-US" altLang="en-US" i="1" dirty="0">
              <a:ea typeface="ＭＳ Ｐゴシック" panose="020B0600070205080204" pitchFamily="34" charset="-128"/>
            </a:endParaRPr>
          </a:p>
          <a:p>
            <a:pPr lvl="1"/>
            <a:r>
              <a:rPr lang="en-US" altLang="en-US" b="1" dirty="0">
                <a:solidFill>
                  <a:srgbClr val="002060"/>
                </a:solidFill>
                <a:ea typeface="ＭＳ Ｐゴシック" panose="020B0600070205080204" pitchFamily="34" charset="-128"/>
              </a:rPr>
              <a:t>Derived</a:t>
            </a:r>
            <a:r>
              <a:rPr lang="en-US" altLang="en-US" dirty="0">
                <a:ea typeface="ＭＳ Ｐゴシック" panose="020B0600070205080204" pitchFamily="34" charset="-128"/>
              </a:rPr>
              <a:t> attributes</a:t>
            </a:r>
          </a:p>
          <a:p>
            <a:pPr lvl="2"/>
            <a:r>
              <a:rPr lang="en-US" altLang="en-US" dirty="0">
                <a:ea typeface="ＭＳ Ｐゴシック" panose="020B0600070205080204" pitchFamily="34" charset="-128"/>
              </a:rPr>
              <a:t>Can be computed from other attributes</a:t>
            </a:r>
          </a:p>
          <a:p>
            <a:pPr lvl="2"/>
            <a:r>
              <a:rPr lang="en-US" altLang="en-US" dirty="0">
                <a:ea typeface="ＭＳ Ｐゴシック" panose="020B0600070205080204" pitchFamily="34" charset="-128"/>
              </a:rPr>
              <a:t>Example:  age, given </a:t>
            </a:r>
            <a:r>
              <a:rPr lang="en-US" altLang="en-US" dirty="0" err="1">
                <a:ea typeface="ＭＳ Ｐゴシック" panose="020B0600070205080204" pitchFamily="34" charset="-128"/>
              </a:rPr>
              <a:t>date_of_birth</a:t>
            </a:r>
            <a:endParaRPr lang="en-US" altLang="en-US" dirty="0">
              <a:ea typeface="ＭＳ Ｐゴシック" panose="020B0600070205080204" pitchFamily="34" charset="-128"/>
            </a:endParaRPr>
          </a:p>
          <a:p>
            <a:r>
              <a:rPr lang="en-US" altLang="en-US" b="1" dirty="0">
                <a:solidFill>
                  <a:srgbClr val="002060"/>
                </a:solidFill>
              </a:rPr>
              <a:t>Domain</a:t>
            </a:r>
            <a:r>
              <a:rPr lang="en-US" altLang="en-US" dirty="0"/>
              <a:t> – the set of permitted values for each attribute </a:t>
            </a:r>
          </a:p>
          <a:p>
            <a:endParaRPr lang="en-US" altLang="en-US" dirty="0"/>
          </a:p>
        </p:txBody>
      </p:sp>
    </p:spTree>
    <p:extLst>
      <p:ext uri="{BB962C8B-B14F-4D97-AF65-F5344CB8AC3E}">
        <p14:creationId xmlns:p14="http://schemas.microsoft.com/office/powerpoint/2010/main" val="2985024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5CC5A-9BF8-71FB-ED3B-51CF539B8AEE}"/>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6BC1E514-97A7-E8FB-4126-BD7902F049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6D365A94-4C0D-DDFF-5C0E-E9105F962519}"/>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8A430086-94A7-4117-7E0B-9853F069992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F994A1DE-85B8-1250-7071-8F232E7004AD}"/>
              </a:ext>
            </a:extLst>
          </p:cNvPr>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Codd’s 12 Rules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Metadata</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A8A15425-3B6D-754C-327D-DE7007F3EBBA}"/>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7</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W4111_003_2024_3: Lecture 6: ER(5), Relational(5), SQL(5)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7041252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Composite Attributes</a:t>
            </a:r>
          </a:p>
        </p:txBody>
      </p:sp>
      <p:sp>
        <p:nvSpPr>
          <p:cNvPr id="25603" name="Rectangle 3"/>
          <p:cNvSpPr>
            <a:spLocks noGrp="1" noChangeArrowheads="1"/>
          </p:cNvSpPr>
          <p:nvPr>
            <p:ph type="body" idx="1"/>
          </p:nvPr>
        </p:nvSpPr>
        <p:spPr>
          <a:xfrm>
            <a:off x="1719262" y="872729"/>
            <a:ext cx="5669090" cy="676275"/>
          </a:xfrm>
        </p:spPr>
        <p:txBody>
          <a:bodyPr/>
          <a:lstStyle/>
          <a:p>
            <a:r>
              <a:rPr lang="en-US" altLang="en-US" dirty="0"/>
              <a:t>Composite attributes allow us to divided attributes  into subparts (other attributes).</a:t>
            </a:r>
          </a:p>
        </p:txBody>
      </p:sp>
      <p:pic>
        <p:nvPicPr>
          <p:cNvPr id="2560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3143" y="1490472"/>
            <a:ext cx="4589926" cy="141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34744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C5FD99-2029-B40D-E656-198637B37667}"/>
              </a:ext>
            </a:extLst>
          </p:cNvPr>
          <p:cNvSpPr>
            <a:spLocks noGrp="1"/>
          </p:cNvSpPr>
          <p:nvPr>
            <p:ph idx="1"/>
          </p:nvPr>
        </p:nvSpPr>
        <p:spPr>
          <a:xfrm>
            <a:off x="152400" y="590550"/>
            <a:ext cx="8915400" cy="4038600"/>
          </a:xfrm>
        </p:spPr>
        <p:txBody>
          <a:bodyPr/>
          <a:lstStyle/>
          <a:p>
            <a:r>
              <a:rPr lang="en-US" dirty="0"/>
              <a:t>The relational model and well-designed SQL schema have </a:t>
            </a:r>
            <a:r>
              <a:rPr lang="en-US" i="1" dirty="0"/>
              <a:t>atomic attributes.</a:t>
            </a:r>
          </a:p>
          <a:p>
            <a:r>
              <a:rPr lang="en-US" dirty="0"/>
              <a:t>There are several ways to think about attributes:</a:t>
            </a:r>
          </a:p>
          <a:p>
            <a:pPr lvl="1"/>
            <a:r>
              <a:rPr lang="en-US" dirty="0"/>
              <a:t>Simple (Atomic) vs Composite</a:t>
            </a:r>
          </a:p>
          <a:p>
            <a:pPr lvl="1"/>
            <a:r>
              <a:rPr lang="en-US" dirty="0"/>
              <a:t>Single Valued versus Multi-valued</a:t>
            </a:r>
          </a:p>
          <a:p>
            <a:pPr lvl="1"/>
            <a:r>
              <a:rPr lang="en-US" dirty="0"/>
              <a:t>Derived or Not Derived</a:t>
            </a:r>
          </a:p>
          <a:p>
            <a:r>
              <a:rPr lang="en-US" dirty="0"/>
              <a:t>And, there can be combinations, for example a Composite, Multi-Value Attribute.</a:t>
            </a:r>
            <a:br>
              <a:rPr lang="en-US" dirty="0"/>
            </a:br>
            <a:r>
              <a:rPr lang="en-US" dirty="0"/>
              <a:t>Phone number is an example:</a:t>
            </a:r>
          </a:p>
          <a:p>
            <a:pPr lvl="1"/>
            <a:r>
              <a:rPr lang="en-US" dirty="0"/>
              <a:t>A phone number is a composite (+1, 914-555-1212)</a:t>
            </a:r>
          </a:p>
          <a:p>
            <a:pPr lvl="1"/>
            <a:r>
              <a:rPr lang="en-US" dirty="0"/>
              <a:t>A customer may have several: work, home, mobile, … …</a:t>
            </a:r>
          </a:p>
          <a:p>
            <a:r>
              <a:rPr lang="en-US" dirty="0"/>
              <a:t>Examining </a:t>
            </a:r>
            <a:r>
              <a:rPr lang="en-US" i="1" dirty="0" err="1"/>
              <a:t>name_basics</a:t>
            </a:r>
            <a:r>
              <a:rPr lang="en-US" i="1" dirty="0"/>
              <a:t> </a:t>
            </a:r>
            <a:r>
              <a:rPr lang="en-US" dirty="0"/>
              <a:t>from the IMDB dataset is interesting.</a:t>
            </a:r>
          </a:p>
          <a:p>
            <a:pPr lvl="1"/>
            <a:endParaRPr lang="en-US" dirty="0"/>
          </a:p>
          <a:p>
            <a:endParaRPr lang="en-US" dirty="0"/>
          </a:p>
        </p:txBody>
      </p:sp>
      <p:sp>
        <p:nvSpPr>
          <p:cNvPr id="3" name="Title 2">
            <a:extLst>
              <a:ext uri="{FF2B5EF4-FFF2-40B4-BE49-F238E27FC236}">
                <a16:creationId xmlns:a16="http://schemas.microsoft.com/office/drawing/2014/main" id="{C5EEFA66-E010-6B16-C41D-CE25ABCFF594}"/>
              </a:ext>
            </a:extLst>
          </p:cNvPr>
          <p:cNvSpPr>
            <a:spLocks noGrp="1"/>
          </p:cNvSpPr>
          <p:nvPr>
            <p:ph type="title"/>
          </p:nvPr>
        </p:nvSpPr>
        <p:spPr/>
        <p:txBody>
          <a:bodyPr/>
          <a:lstStyle/>
          <a:p>
            <a:r>
              <a:rPr lang="en-US" dirty="0"/>
              <a:t>Entity Attributes</a:t>
            </a:r>
          </a:p>
        </p:txBody>
      </p:sp>
    </p:spTree>
    <p:extLst>
      <p:ext uri="{BB962C8B-B14F-4D97-AF65-F5344CB8AC3E}">
        <p14:creationId xmlns:p14="http://schemas.microsoft.com/office/powerpoint/2010/main" val="10940655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E0F537-1673-838D-80A3-8A804A57EB40}"/>
              </a:ext>
            </a:extLst>
          </p:cNvPr>
          <p:cNvSpPr>
            <a:spLocks noGrp="1"/>
          </p:cNvSpPr>
          <p:nvPr>
            <p:ph idx="1"/>
          </p:nvPr>
        </p:nvSpPr>
        <p:spPr>
          <a:xfrm>
            <a:off x="152400" y="590550"/>
            <a:ext cx="8839200" cy="3886200"/>
          </a:xfrm>
        </p:spPr>
        <p:txBody>
          <a:bodyPr/>
          <a:lstStyle/>
          <a:p>
            <a:r>
              <a:rPr lang="en-US" dirty="0">
                <a:hlinkClick r:id="rId2"/>
              </a:rPr>
              <a:t>IMDB Free Dataset</a:t>
            </a:r>
            <a:r>
              <a:rPr lang="en-US" dirty="0"/>
              <a:t> is a</a:t>
            </a:r>
            <a:br>
              <a:rPr lang="en-US" dirty="0"/>
            </a:br>
            <a:r>
              <a:rPr lang="en-US" dirty="0"/>
              <a:t>set of TSV files:</a:t>
            </a:r>
          </a:p>
          <a:p>
            <a:pPr lvl="1"/>
            <a:r>
              <a:rPr lang="en-US" dirty="0"/>
              <a:t>Title Basics</a:t>
            </a:r>
          </a:p>
          <a:p>
            <a:pPr lvl="1"/>
            <a:r>
              <a:rPr lang="en-US" dirty="0"/>
              <a:t>Title AKAS</a:t>
            </a:r>
          </a:p>
          <a:p>
            <a:pPr lvl="1"/>
            <a:r>
              <a:rPr lang="en-US" dirty="0"/>
              <a:t>Title Crew</a:t>
            </a:r>
          </a:p>
          <a:p>
            <a:pPr lvl="1"/>
            <a:r>
              <a:rPr lang="en-US" dirty="0"/>
              <a:t>Title Episodes</a:t>
            </a:r>
          </a:p>
          <a:p>
            <a:pPr lvl="1"/>
            <a:r>
              <a:rPr lang="en-US" dirty="0"/>
              <a:t>Title Principals</a:t>
            </a:r>
          </a:p>
          <a:p>
            <a:pPr lvl="1"/>
            <a:r>
              <a:rPr lang="en-US" dirty="0"/>
              <a:t>Title Ratings</a:t>
            </a:r>
          </a:p>
          <a:p>
            <a:pPr lvl="1"/>
            <a:r>
              <a:rPr lang="en-US" dirty="0"/>
              <a:t>Name Basics</a:t>
            </a:r>
          </a:p>
          <a:p>
            <a:r>
              <a:rPr lang="en-US" dirty="0"/>
              <a:t>The data needs a lot</a:t>
            </a:r>
            <a:br>
              <a:rPr lang="en-US" dirty="0"/>
            </a:br>
            <a:r>
              <a:rPr lang="en-US" dirty="0"/>
              <a:t>of “clean up.”</a:t>
            </a:r>
          </a:p>
          <a:p>
            <a:pPr lvl="1"/>
            <a:endParaRPr lang="en-US" dirty="0"/>
          </a:p>
          <a:p>
            <a:pPr lvl="1"/>
            <a:endParaRPr lang="en-US" dirty="0"/>
          </a:p>
          <a:p>
            <a:pPr lvl="1"/>
            <a:endParaRPr lang="en-US" dirty="0"/>
          </a:p>
        </p:txBody>
      </p:sp>
      <p:sp>
        <p:nvSpPr>
          <p:cNvPr id="3" name="Title 2">
            <a:extLst>
              <a:ext uri="{FF2B5EF4-FFF2-40B4-BE49-F238E27FC236}">
                <a16:creationId xmlns:a16="http://schemas.microsoft.com/office/drawing/2014/main" id="{09689E0B-0778-79E9-B6BD-56C3E6694117}"/>
              </a:ext>
            </a:extLst>
          </p:cNvPr>
          <p:cNvSpPr>
            <a:spLocks noGrp="1"/>
          </p:cNvSpPr>
          <p:nvPr>
            <p:ph type="title"/>
          </p:nvPr>
        </p:nvSpPr>
        <p:spPr/>
        <p:txBody>
          <a:bodyPr/>
          <a:lstStyle/>
          <a:p>
            <a:r>
              <a:rPr lang="en-US" dirty="0"/>
              <a:t>IMDB Free Data</a:t>
            </a:r>
          </a:p>
        </p:txBody>
      </p:sp>
      <p:pic>
        <p:nvPicPr>
          <p:cNvPr id="4" name="Picture 3">
            <a:extLst>
              <a:ext uri="{FF2B5EF4-FFF2-40B4-BE49-F238E27FC236}">
                <a16:creationId xmlns:a16="http://schemas.microsoft.com/office/drawing/2014/main" id="{F688AA37-AAA0-4C2B-39A0-943E4349C069}"/>
              </a:ext>
            </a:extLst>
          </p:cNvPr>
          <p:cNvPicPr>
            <a:picLocks noChangeAspect="1"/>
          </p:cNvPicPr>
          <p:nvPr/>
        </p:nvPicPr>
        <p:blipFill>
          <a:blip r:embed="rId3"/>
          <a:stretch>
            <a:fillRect/>
          </a:stretch>
        </p:blipFill>
        <p:spPr>
          <a:xfrm>
            <a:off x="3048000" y="514350"/>
            <a:ext cx="5915232" cy="4038600"/>
          </a:xfrm>
          <a:prstGeom prst="rect">
            <a:avLst/>
          </a:prstGeom>
        </p:spPr>
      </p:pic>
      <p:sp>
        <p:nvSpPr>
          <p:cNvPr id="5" name="TextBox 4">
            <a:extLst>
              <a:ext uri="{FF2B5EF4-FFF2-40B4-BE49-F238E27FC236}">
                <a16:creationId xmlns:a16="http://schemas.microsoft.com/office/drawing/2014/main" id="{F0FF0AEF-8DD0-1CAC-653D-9E9E4556B9D4}"/>
              </a:ext>
            </a:extLst>
          </p:cNvPr>
          <p:cNvSpPr txBox="1"/>
          <p:nvPr/>
        </p:nvSpPr>
        <p:spPr>
          <a:xfrm>
            <a:off x="533400" y="4399061"/>
            <a:ext cx="6848221" cy="307777"/>
          </a:xfrm>
          <a:prstGeom prst="rect">
            <a:avLst/>
          </a:prstGeom>
          <a:noFill/>
        </p:spPr>
        <p:txBody>
          <a:bodyPr wrap="none" rtlCol="0">
            <a:spAutoFit/>
          </a:bodyPr>
          <a:lstStyle/>
          <a:p>
            <a:r>
              <a:rPr lang="en-US" sz="1400" dirty="0"/>
              <a:t>See /Users/</a:t>
            </a:r>
            <a:r>
              <a:rPr lang="en-US" sz="1400" dirty="0" err="1"/>
              <a:t>donald.ferguson</a:t>
            </a:r>
            <a:r>
              <a:rPr lang="en-US" sz="1400" dirty="0"/>
              <a:t>/Dropbox/000/000-A-Current-Examples/</a:t>
            </a:r>
            <a:r>
              <a:rPr lang="en-US" sz="1400" dirty="0" err="1"/>
              <a:t>IMDB_GOT_Processing</a:t>
            </a:r>
            <a:endParaRPr lang="en-US" sz="1400" dirty="0"/>
          </a:p>
        </p:txBody>
      </p:sp>
    </p:spTree>
    <p:extLst>
      <p:ext uri="{BB962C8B-B14F-4D97-AF65-F5344CB8AC3E}">
        <p14:creationId xmlns:p14="http://schemas.microsoft.com/office/powerpoint/2010/main" val="41390841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B447DE-11A6-D3C7-C045-FAD2BD30C09E}"/>
              </a:ext>
            </a:extLst>
          </p:cNvPr>
          <p:cNvSpPr>
            <a:spLocks noGrp="1"/>
          </p:cNvSpPr>
          <p:nvPr>
            <p:ph idx="1"/>
          </p:nvPr>
        </p:nvSpPr>
        <p:spPr/>
        <p:txBody>
          <a:bodyPr/>
          <a:lstStyle/>
          <a:p>
            <a:r>
              <a:rPr lang="en-US" sz="1800" dirty="0"/>
              <a:t>Consider </a:t>
            </a:r>
            <a:r>
              <a:rPr lang="en-US" sz="1800" dirty="0" err="1"/>
              <a:t>name_basics</a:t>
            </a:r>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There</a:t>
            </a:r>
          </a:p>
          <a:p>
            <a:pPr lvl="1"/>
            <a:r>
              <a:rPr lang="en-US" sz="1600" dirty="0"/>
              <a:t>Is one composite attribute, </a:t>
            </a:r>
            <a:r>
              <a:rPr lang="en-US" sz="1600" dirty="0" err="1"/>
              <a:t>primaryName</a:t>
            </a:r>
            <a:r>
              <a:rPr lang="en-US" sz="1600" dirty="0"/>
              <a:t>.</a:t>
            </a:r>
          </a:p>
          <a:p>
            <a:pPr lvl="1"/>
            <a:r>
              <a:rPr lang="en-US" sz="1600" dirty="0"/>
              <a:t>Are two multivalued attributes: </a:t>
            </a:r>
            <a:r>
              <a:rPr lang="en-US" sz="1600" dirty="0" err="1"/>
              <a:t>primaryProfession</a:t>
            </a:r>
            <a:r>
              <a:rPr lang="en-US" sz="1600" dirty="0"/>
              <a:t>, </a:t>
            </a:r>
            <a:r>
              <a:rPr lang="en-US" sz="1600" dirty="0" err="1"/>
              <a:t>knownForTitles</a:t>
            </a:r>
            <a:endParaRPr lang="en-US" sz="1600" dirty="0"/>
          </a:p>
          <a:p>
            <a:pPr lvl="1"/>
            <a:r>
              <a:rPr lang="en-US" sz="1600" dirty="0" err="1"/>
              <a:t>knownForTitles</a:t>
            </a:r>
            <a:r>
              <a:rPr lang="en-US" sz="1600" dirty="0"/>
              <a:t> is also tricky, which we will see.</a:t>
            </a:r>
          </a:p>
          <a:p>
            <a:pPr lvl="1"/>
            <a:r>
              <a:rPr lang="en-US" sz="1600" dirty="0"/>
              <a:t>Names are also a little tricky</a:t>
            </a:r>
          </a:p>
        </p:txBody>
      </p:sp>
      <p:sp>
        <p:nvSpPr>
          <p:cNvPr id="3" name="Title 2">
            <a:extLst>
              <a:ext uri="{FF2B5EF4-FFF2-40B4-BE49-F238E27FC236}">
                <a16:creationId xmlns:a16="http://schemas.microsoft.com/office/drawing/2014/main" id="{7A8B8F87-A9A7-DD5D-67DB-F3FCF21C4705}"/>
              </a:ext>
            </a:extLst>
          </p:cNvPr>
          <p:cNvSpPr>
            <a:spLocks noGrp="1"/>
          </p:cNvSpPr>
          <p:nvPr>
            <p:ph type="title"/>
          </p:nvPr>
        </p:nvSpPr>
        <p:spPr/>
        <p:txBody>
          <a:bodyPr/>
          <a:lstStyle/>
          <a:p>
            <a:r>
              <a:rPr lang="en-US" dirty="0"/>
              <a:t>Example from IMDB</a:t>
            </a:r>
          </a:p>
        </p:txBody>
      </p:sp>
      <p:pic>
        <p:nvPicPr>
          <p:cNvPr id="4" name="Picture 3">
            <a:extLst>
              <a:ext uri="{FF2B5EF4-FFF2-40B4-BE49-F238E27FC236}">
                <a16:creationId xmlns:a16="http://schemas.microsoft.com/office/drawing/2014/main" id="{EFCC2117-90F3-E2B9-E7C2-1F141D1369FE}"/>
              </a:ext>
            </a:extLst>
          </p:cNvPr>
          <p:cNvPicPr>
            <a:picLocks noChangeAspect="1"/>
          </p:cNvPicPr>
          <p:nvPr/>
        </p:nvPicPr>
        <p:blipFill>
          <a:blip r:embed="rId2"/>
          <a:stretch>
            <a:fillRect/>
          </a:stretch>
        </p:blipFill>
        <p:spPr>
          <a:xfrm>
            <a:off x="184052" y="1047750"/>
            <a:ext cx="8503764" cy="1905000"/>
          </a:xfrm>
          <a:prstGeom prst="rect">
            <a:avLst/>
          </a:prstGeom>
        </p:spPr>
      </p:pic>
      <p:sp>
        <p:nvSpPr>
          <p:cNvPr id="6" name="Rounded Rectangle 5">
            <a:extLst>
              <a:ext uri="{FF2B5EF4-FFF2-40B4-BE49-F238E27FC236}">
                <a16:creationId xmlns:a16="http://schemas.microsoft.com/office/drawing/2014/main" id="{9BF72019-995A-9807-0CE3-1FCBBEC43455}"/>
              </a:ext>
            </a:extLst>
          </p:cNvPr>
          <p:cNvSpPr/>
          <p:nvPr/>
        </p:nvSpPr>
        <p:spPr>
          <a:xfrm>
            <a:off x="4876800" y="209550"/>
            <a:ext cx="3352800" cy="6858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Switch to notebook</a:t>
            </a:r>
          </a:p>
        </p:txBody>
      </p:sp>
    </p:spTree>
    <p:extLst>
      <p:ext uri="{BB962C8B-B14F-4D97-AF65-F5344CB8AC3E}">
        <p14:creationId xmlns:p14="http://schemas.microsoft.com/office/powerpoint/2010/main" val="39917436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F274DA-FA61-3EF1-3383-ED00F8B971B0}"/>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F9DC01A6-2BDA-F85D-1EB5-9C19E88B6AE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p:spPr>
      </p:pic>
      <p:sp>
        <p:nvSpPr>
          <p:cNvPr id="7" name="Rectangle 6">
            <a:extLst>
              <a:ext uri="{FF2B5EF4-FFF2-40B4-BE49-F238E27FC236}">
                <a16:creationId xmlns:a16="http://schemas.microsoft.com/office/drawing/2014/main" id="{F809F3D9-B34D-8095-5DE3-FD22AFDCA8C5}"/>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80117987-36A0-6D22-E819-1A408518278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619B7B05-0870-AEF2-B966-985B201FF278}"/>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Worked Example</a:t>
            </a:r>
          </a:p>
        </p:txBody>
      </p:sp>
      <p:sp>
        <p:nvSpPr>
          <p:cNvPr id="3" name="TextBox 9">
            <a:extLst>
              <a:ext uri="{FF2B5EF4-FFF2-40B4-BE49-F238E27FC236}">
                <a16:creationId xmlns:a16="http://schemas.microsoft.com/office/drawing/2014/main" id="{F9B3FC6E-B087-83E1-26BD-DDE7EC9801E3}"/>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74</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W4111_003_2024_3: Lecture 6: ER(5), Relational(5), SQL(5)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8764219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7EA6ED-C847-8D05-D15B-F7FA115B9847}"/>
              </a:ext>
            </a:extLst>
          </p:cNvPr>
          <p:cNvSpPr>
            <a:spLocks noGrp="1"/>
          </p:cNvSpPr>
          <p:nvPr>
            <p:ph idx="1"/>
          </p:nvPr>
        </p:nvSpPr>
        <p:spPr/>
        <p:txBody>
          <a:bodyPr/>
          <a:lstStyle/>
          <a:p>
            <a:r>
              <a:rPr lang="en-US" dirty="0"/>
              <a:t>Person, Student, Faculty, Course, Section entity types.</a:t>
            </a:r>
          </a:p>
          <a:p>
            <a:r>
              <a:rPr lang="en-US" dirty="0"/>
              <a:t>Student and Faculty specialize Person.</a:t>
            </a:r>
          </a:p>
          <a:p>
            <a:r>
              <a:rPr lang="en-US" dirty="0"/>
              <a:t>Person, Student, Faculty:</a:t>
            </a:r>
          </a:p>
          <a:p>
            <a:pPr lvl="1"/>
            <a:r>
              <a:rPr lang="en-US" dirty="0"/>
              <a:t>Overlapping</a:t>
            </a:r>
          </a:p>
          <a:p>
            <a:pPr lvl="1"/>
            <a:r>
              <a:rPr lang="en-US" dirty="0"/>
              <a:t>Complete</a:t>
            </a:r>
          </a:p>
          <a:p>
            <a:r>
              <a:rPr lang="en-US" dirty="0"/>
              <a:t>Functions and encapsulation:</a:t>
            </a:r>
          </a:p>
          <a:p>
            <a:pPr lvl="1"/>
            <a:r>
              <a:rPr lang="en-US" dirty="0"/>
              <a:t>Hide base tables and protect with authorization rules.</a:t>
            </a:r>
          </a:p>
          <a:p>
            <a:pPr lvl="1"/>
            <a:r>
              <a:rPr lang="en-US" dirty="0" err="1"/>
              <a:t>get_next_uni</a:t>
            </a:r>
            <a:r>
              <a:rPr lang="en-US" dirty="0"/>
              <a:t>() function.</a:t>
            </a:r>
          </a:p>
          <a:p>
            <a:pPr lvl="1"/>
            <a:r>
              <a:rPr lang="en-US" dirty="0"/>
              <a:t>Use a trigger to make the UNI </a:t>
            </a:r>
            <a:r>
              <a:rPr lang="en-US" i="1" dirty="0"/>
              <a:t>idempotent.</a:t>
            </a:r>
          </a:p>
          <a:p>
            <a:pPr lvl="1"/>
            <a:r>
              <a:rPr lang="en-US" dirty="0"/>
              <a:t>Stored procedures for </a:t>
            </a:r>
            <a:r>
              <a:rPr lang="en-US" i="1" dirty="0"/>
              <a:t>insert, update, delete.</a:t>
            </a:r>
            <a:endParaRPr lang="en-US" dirty="0"/>
          </a:p>
        </p:txBody>
      </p:sp>
      <p:sp>
        <p:nvSpPr>
          <p:cNvPr id="3" name="Title 2">
            <a:extLst>
              <a:ext uri="{FF2B5EF4-FFF2-40B4-BE49-F238E27FC236}">
                <a16:creationId xmlns:a16="http://schemas.microsoft.com/office/drawing/2014/main" id="{74006CB1-5B37-AEB9-F6B4-45DDF5F7ABCC}"/>
              </a:ext>
            </a:extLst>
          </p:cNvPr>
          <p:cNvSpPr>
            <a:spLocks noGrp="1"/>
          </p:cNvSpPr>
          <p:nvPr>
            <p:ph type="title"/>
          </p:nvPr>
        </p:nvSpPr>
        <p:spPr/>
        <p:txBody>
          <a:bodyPr/>
          <a:lstStyle/>
          <a:p>
            <a:r>
              <a:rPr lang="en-US" dirty="0"/>
              <a:t>Worked Example</a:t>
            </a:r>
          </a:p>
        </p:txBody>
      </p:sp>
    </p:spTree>
    <p:extLst>
      <p:ext uri="{BB962C8B-B14F-4D97-AF65-F5344CB8AC3E}">
        <p14:creationId xmlns:p14="http://schemas.microsoft.com/office/powerpoint/2010/main" val="2488201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C5FF1C-DAA2-5DEF-D24C-407EFE4E91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EF3CBF-F373-617C-79C9-CF8CCCBEAF4D}"/>
              </a:ext>
            </a:extLst>
          </p:cNvPr>
          <p:cNvSpPr>
            <a:spLocks noGrp="1"/>
          </p:cNvSpPr>
          <p:nvPr>
            <p:ph type="title"/>
          </p:nvPr>
        </p:nvSpPr>
        <p:spPr/>
        <p:txBody>
          <a:bodyPr/>
          <a:lstStyle/>
          <a:p>
            <a:r>
              <a:rPr lang="en-US" dirty="0"/>
              <a:t>Codd’s 12 Rules</a:t>
            </a:r>
          </a:p>
        </p:txBody>
      </p:sp>
      <p:sp>
        <p:nvSpPr>
          <p:cNvPr id="3" name="Content Placeholder 2">
            <a:extLst>
              <a:ext uri="{FF2B5EF4-FFF2-40B4-BE49-F238E27FC236}">
                <a16:creationId xmlns:a16="http://schemas.microsoft.com/office/drawing/2014/main" id="{1357871A-1022-5486-B37E-88863406CDE9}"/>
              </a:ext>
            </a:extLst>
          </p:cNvPr>
          <p:cNvSpPr>
            <a:spLocks noGrp="1"/>
          </p:cNvSpPr>
          <p:nvPr>
            <p:ph idx="1"/>
          </p:nvPr>
        </p:nvSpPr>
        <p:spPr/>
        <p:txBody>
          <a:bodyPr/>
          <a:lstStyle/>
          <a:p>
            <a:pPr marL="0" indent="0">
              <a:buNone/>
            </a:pPr>
            <a:r>
              <a:rPr lang="en-US" sz="1300" dirty="0"/>
              <a:t>Rule 1: Information Rule</a:t>
            </a:r>
          </a:p>
          <a:p>
            <a:pPr marL="0" indent="0">
              <a:buNone/>
            </a:pPr>
            <a:r>
              <a:rPr lang="en-US" sz="1300" dirty="0"/>
              <a:t>The data stored in a database, may it be user data or metadata, must be a value of some table cell. Everything in a database must be stored in a table format.</a:t>
            </a:r>
          </a:p>
          <a:p>
            <a:pPr marL="0" indent="0">
              <a:buNone/>
            </a:pPr>
            <a:endParaRPr lang="en-US" sz="1300" dirty="0"/>
          </a:p>
          <a:p>
            <a:pPr marL="0" indent="0">
              <a:buNone/>
            </a:pPr>
            <a:r>
              <a:rPr lang="en-US" sz="1300" dirty="0"/>
              <a:t>Rule 2: Guaranteed Access Rule</a:t>
            </a:r>
          </a:p>
          <a:p>
            <a:pPr marL="0" indent="0">
              <a:buNone/>
            </a:pPr>
            <a:r>
              <a:rPr lang="en-US" sz="1300" dirty="0"/>
              <a:t>Every single data element (value) is guaranteed to be accessible logically with a combination of table-name, primary-key (row value), and attribute-name (column value). No other means, such as pointers, can be used to access data.</a:t>
            </a:r>
          </a:p>
          <a:p>
            <a:pPr marL="0" indent="0">
              <a:buNone/>
            </a:pPr>
            <a:endParaRPr lang="en-US" sz="1300" dirty="0"/>
          </a:p>
          <a:p>
            <a:pPr marL="0" indent="0">
              <a:buNone/>
            </a:pPr>
            <a:r>
              <a:rPr lang="en-US" sz="1300" b="1" dirty="0"/>
              <a:t>Rule 3: Systematic Treatment of NULL Values</a:t>
            </a:r>
          </a:p>
          <a:p>
            <a:pPr marL="0" indent="0">
              <a:buNone/>
            </a:pPr>
            <a:r>
              <a:rPr lang="en-US" sz="1300" b="1" dirty="0"/>
              <a:t>The NULL values in a database must be given a systematic and uniform treatment. This is a very important rule because a NULL can be interpreted as one the following − data is missing, data is not known, or data is not applicable.</a:t>
            </a:r>
          </a:p>
        </p:txBody>
      </p:sp>
      <p:sp>
        <p:nvSpPr>
          <p:cNvPr id="4" name="Content Placeholder 3">
            <a:extLst>
              <a:ext uri="{FF2B5EF4-FFF2-40B4-BE49-F238E27FC236}">
                <a16:creationId xmlns:a16="http://schemas.microsoft.com/office/drawing/2014/main" id="{F7541451-9AAA-DA57-4423-CFDFE0C89A38}"/>
              </a:ext>
            </a:extLst>
          </p:cNvPr>
          <p:cNvSpPr>
            <a:spLocks noGrp="1"/>
          </p:cNvSpPr>
          <p:nvPr>
            <p:ph idx="10"/>
          </p:nvPr>
        </p:nvSpPr>
        <p:spPr>
          <a:prstGeom prst="rect">
            <a:avLst/>
          </a:prstGeom>
        </p:spPr>
        <p:txBody>
          <a:bodyPr/>
          <a:lstStyle/>
          <a:p>
            <a:pPr marL="0" indent="0">
              <a:buNone/>
            </a:pPr>
            <a:r>
              <a:rPr lang="en-US" sz="1300" b="1" dirty="0"/>
              <a:t>Rule 4: Active Online Catalog</a:t>
            </a:r>
          </a:p>
          <a:p>
            <a:pPr marL="0" indent="0">
              <a:buNone/>
            </a:pPr>
            <a:r>
              <a:rPr lang="en-US" sz="1300" b="1" dirty="0"/>
              <a:t>The structure description of the entire database must be stored in an online catalog, known as data dictionary, which can be accessed by authorized users. Users can use the same query language to access the catalog which they use to access the database itself.</a:t>
            </a:r>
          </a:p>
          <a:p>
            <a:pPr marL="0" indent="0">
              <a:buNone/>
            </a:pPr>
            <a:endParaRPr lang="en-US" sz="1300" dirty="0"/>
          </a:p>
          <a:p>
            <a:pPr marL="0" indent="0">
              <a:buNone/>
            </a:pPr>
            <a:r>
              <a:rPr lang="en-US" sz="1300" dirty="0"/>
              <a:t>Rule 5: Comprehensive Data Sub-Language Rule</a:t>
            </a:r>
          </a:p>
          <a:p>
            <a:pPr marL="0" indent="0">
              <a:buNone/>
            </a:pPr>
            <a:r>
              <a:rPr lang="en-US" sz="1300" dirty="0"/>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marL="0" indent="0">
              <a:buNone/>
            </a:pPr>
            <a:endParaRPr lang="en-US" sz="1300" dirty="0"/>
          </a:p>
          <a:p>
            <a:pPr marL="0" indent="0">
              <a:buNone/>
            </a:pPr>
            <a:r>
              <a:rPr lang="en-US" sz="1300" dirty="0"/>
              <a:t>Rule 6: View Updating Rule</a:t>
            </a:r>
          </a:p>
          <a:p>
            <a:pPr marL="0" indent="0">
              <a:buNone/>
            </a:pPr>
            <a:r>
              <a:rPr lang="en-US" sz="1300" dirty="0"/>
              <a:t>All the views of a database, which can theoretically be updated, must also be updatable by the system.</a:t>
            </a:r>
          </a:p>
          <a:p>
            <a:pPr marL="0" indent="0">
              <a:buNone/>
            </a:pPr>
            <a:endParaRPr lang="en-US" sz="1300" dirty="0"/>
          </a:p>
          <a:p>
            <a:pPr marL="0" indent="0">
              <a:buNone/>
            </a:pPr>
            <a:endParaRPr lang="en-US" sz="1300" dirty="0"/>
          </a:p>
        </p:txBody>
      </p:sp>
    </p:spTree>
    <p:extLst>
      <p:ext uri="{BB962C8B-B14F-4D97-AF65-F5344CB8AC3E}">
        <p14:creationId xmlns:p14="http://schemas.microsoft.com/office/powerpoint/2010/main" val="2797835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E89AD-5BC4-D87A-E482-19CFCF4D6A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0121AA-DAC0-538F-2036-B21670BB7411}"/>
              </a:ext>
            </a:extLst>
          </p:cNvPr>
          <p:cNvSpPr>
            <a:spLocks noGrp="1"/>
          </p:cNvSpPr>
          <p:nvPr>
            <p:ph type="title"/>
          </p:nvPr>
        </p:nvSpPr>
        <p:spPr/>
        <p:txBody>
          <a:bodyPr/>
          <a:lstStyle/>
          <a:p>
            <a:r>
              <a:rPr lang="en-US" dirty="0"/>
              <a:t>Codd’s 12 Rules</a:t>
            </a:r>
          </a:p>
        </p:txBody>
      </p:sp>
      <p:sp>
        <p:nvSpPr>
          <p:cNvPr id="3" name="Content Placeholder 2">
            <a:extLst>
              <a:ext uri="{FF2B5EF4-FFF2-40B4-BE49-F238E27FC236}">
                <a16:creationId xmlns:a16="http://schemas.microsoft.com/office/drawing/2014/main" id="{C0AB99E2-4C9E-D6E3-FC7B-C9D91BEEDE02}"/>
              </a:ext>
            </a:extLst>
          </p:cNvPr>
          <p:cNvSpPr>
            <a:spLocks noGrp="1"/>
          </p:cNvSpPr>
          <p:nvPr>
            <p:ph idx="1"/>
          </p:nvPr>
        </p:nvSpPr>
        <p:spPr/>
        <p:txBody>
          <a:bodyPr/>
          <a:lstStyle/>
          <a:p>
            <a:pPr marL="0" indent="0">
              <a:buNone/>
            </a:pPr>
            <a:r>
              <a:rPr lang="en-US" sz="1300" dirty="0"/>
              <a:t>Rule 7: High-Level Insert, Update, and Delete Rule</a:t>
            </a:r>
          </a:p>
          <a:p>
            <a:pPr marL="0" indent="0">
              <a:buNone/>
            </a:pPr>
            <a:r>
              <a:rPr lang="en-US" sz="1300" dirty="0"/>
              <a:t>A database must support high-level insertion, </a:t>
            </a:r>
            <a:r>
              <a:rPr lang="en-US" sz="1300" dirty="0" err="1"/>
              <a:t>updation</a:t>
            </a:r>
            <a:r>
              <a:rPr lang="en-US" sz="1300" dirty="0"/>
              <a:t>, and deletion. This must not be limited to a single row, that is, it must also support union, intersection and minus operations to yield sets of data records.</a:t>
            </a:r>
          </a:p>
          <a:p>
            <a:pPr marL="0" indent="0">
              <a:buNone/>
            </a:pPr>
            <a:endParaRPr lang="en-US" sz="1300" dirty="0"/>
          </a:p>
          <a:p>
            <a:pPr marL="0" indent="0">
              <a:buNone/>
            </a:pPr>
            <a:r>
              <a:rPr lang="en-US" sz="1300" dirty="0"/>
              <a:t>Rule 8: Physical Data Independence</a:t>
            </a:r>
          </a:p>
          <a:p>
            <a:pPr marL="0" indent="0">
              <a:buNone/>
            </a:pPr>
            <a:r>
              <a:rPr lang="en-US" sz="1300" dirty="0"/>
              <a:t>The data stored in a database must be independent of the applications that access the database. Any change in the physical structure of a database must not have any impact on how the data is being accessed by external applications.</a:t>
            </a:r>
          </a:p>
          <a:p>
            <a:pPr marL="0" indent="0">
              <a:buNone/>
            </a:pPr>
            <a:endParaRPr lang="en-US" sz="1300" dirty="0"/>
          </a:p>
          <a:p>
            <a:pPr marL="0" indent="0">
              <a:buNone/>
            </a:pPr>
            <a:r>
              <a:rPr lang="en-US" sz="1300" dirty="0"/>
              <a:t>Rule 9: Logical Data Independence</a:t>
            </a:r>
          </a:p>
          <a:p>
            <a:pPr marL="0" indent="0">
              <a:buNone/>
            </a:pPr>
            <a:r>
              <a:rPr lang="en-US" sz="1300" dirty="0"/>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marL="0" indent="0">
              <a:buNone/>
            </a:pPr>
            <a:endParaRPr lang="en-US" sz="1300" dirty="0"/>
          </a:p>
        </p:txBody>
      </p:sp>
      <p:sp>
        <p:nvSpPr>
          <p:cNvPr id="4" name="Content Placeholder 3">
            <a:extLst>
              <a:ext uri="{FF2B5EF4-FFF2-40B4-BE49-F238E27FC236}">
                <a16:creationId xmlns:a16="http://schemas.microsoft.com/office/drawing/2014/main" id="{FABFAED3-A6EE-D6E0-735F-0BF6B9D5F06B}"/>
              </a:ext>
            </a:extLst>
          </p:cNvPr>
          <p:cNvSpPr>
            <a:spLocks noGrp="1"/>
          </p:cNvSpPr>
          <p:nvPr>
            <p:ph idx="10"/>
          </p:nvPr>
        </p:nvSpPr>
        <p:spPr>
          <a:prstGeom prst="rect">
            <a:avLst/>
          </a:prstGeom>
        </p:spPr>
        <p:txBody>
          <a:bodyPr/>
          <a:lstStyle/>
          <a:p>
            <a:pPr marL="0" indent="0">
              <a:buNone/>
            </a:pPr>
            <a:r>
              <a:rPr lang="en-US" sz="1300" dirty="0"/>
              <a:t>Rule 10: Integrity Independence</a:t>
            </a:r>
          </a:p>
          <a:p>
            <a:pPr marL="0" indent="0">
              <a:buNone/>
            </a:pPr>
            <a:r>
              <a:rPr lang="en-US" sz="1300" dirty="0"/>
              <a:t>A database must be independent of the application that uses it. All its integrity constraints can be independently modified without the need of any change in the application. This rule makes a database independent of the front-end application and its interface.</a:t>
            </a:r>
          </a:p>
          <a:p>
            <a:pPr marL="0" indent="0">
              <a:buNone/>
            </a:pPr>
            <a:endParaRPr lang="en-US" sz="1300" dirty="0"/>
          </a:p>
          <a:p>
            <a:pPr marL="0" indent="0">
              <a:buNone/>
            </a:pPr>
            <a:r>
              <a:rPr lang="en-US" sz="1300" dirty="0"/>
              <a:t>Rule 11: Distribution Independence</a:t>
            </a:r>
          </a:p>
          <a:p>
            <a:pPr marL="0" indent="0">
              <a:buNone/>
            </a:pPr>
            <a:r>
              <a:rPr lang="en-US" sz="1300" dirty="0"/>
              <a:t>The end-user must not be able to see that the data is distributed over various locations. Users should always get the impression that the data is located at one site only. This rule has been regarded as the foundation of distributed database systems.</a:t>
            </a:r>
          </a:p>
          <a:p>
            <a:pPr marL="0" indent="0">
              <a:buNone/>
            </a:pPr>
            <a:endParaRPr lang="en-US" sz="1300" dirty="0"/>
          </a:p>
          <a:p>
            <a:pPr marL="0" indent="0">
              <a:buNone/>
            </a:pPr>
            <a:r>
              <a:rPr lang="en-US" sz="1300" dirty="0"/>
              <a:t>Rule 12: Non-Subversion Rule</a:t>
            </a:r>
          </a:p>
          <a:p>
            <a:pPr marL="0" indent="0">
              <a:buNone/>
            </a:pPr>
            <a:r>
              <a:rPr lang="en-US" sz="1300" dirty="0"/>
              <a:t>If a system has an interface that provides access to low-level records, then the interface must not be able to subvert the system and bypass security and integrity constraints.</a:t>
            </a:r>
          </a:p>
          <a:p>
            <a:pPr marL="0" indent="0">
              <a:buNone/>
            </a:pPr>
            <a:endParaRPr lang="en-US" sz="1300" dirty="0"/>
          </a:p>
        </p:txBody>
      </p:sp>
    </p:spTree>
    <p:extLst>
      <p:ext uri="{BB962C8B-B14F-4D97-AF65-F5344CB8AC3E}">
        <p14:creationId xmlns:p14="http://schemas.microsoft.com/office/powerpoint/2010/main" val="9780332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w="28575">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6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8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92607</TotalTime>
  <Words>6503</Words>
  <Application>Microsoft Macintosh PowerPoint</Application>
  <PresentationFormat>On-screen Show (16:9)</PresentationFormat>
  <Paragraphs>597</Paragraphs>
  <Slides>75</Slides>
  <Notes>43</Notes>
  <HiddenSlides>0</HiddenSlides>
  <MMClips>0</MMClips>
  <ScaleCrop>false</ScaleCrop>
  <HeadingPairs>
    <vt:vector size="6" baseType="variant">
      <vt:variant>
        <vt:lpstr>Fonts Used</vt:lpstr>
      </vt:variant>
      <vt:variant>
        <vt:i4>13</vt:i4>
      </vt:variant>
      <vt:variant>
        <vt:lpstr>Theme</vt:lpstr>
      </vt:variant>
      <vt:variant>
        <vt:i4>13</vt:i4>
      </vt:variant>
      <vt:variant>
        <vt:lpstr>Slide Titles</vt:lpstr>
      </vt:variant>
      <vt:variant>
        <vt:i4>75</vt:i4>
      </vt:variant>
    </vt:vector>
  </HeadingPairs>
  <TitlesOfParts>
    <vt:vector size="101" baseType="lpstr">
      <vt:lpstr>ＭＳ Ｐゴシック</vt:lpstr>
      <vt:lpstr>Arial</vt:lpstr>
      <vt:lpstr>Calibri</vt:lpstr>
      <vt:lpstr>Century Schoolbook</vt:lpstr>
      <vt:lpstr>Helvetica</vt:lpstr>
      <vt:lpstr>Monotype Sorts</vt:lpstr>
      <vt:lpstr>Muli</vt:lpstr>
      <vt:lpstr>Museo For Dell</vt:lpstr>
      <vt:lpstr>Museo Sans For Dell</vt:lpstr>
      <vt:lpstr>Tahoma</vt:lpstr>
      <vt:lpstr>Times New Roman</vt:lpstr>
      <vt:lpstr>Webdings</vt:lpstr>
      <vt:lpstr>Wingdings</vt:lpstr>
      <vt:lpstr>Office Theme</vt:lpstr>
      <vt:lpstr>3_db-5-grey</vt:lpstr>
      <vt:lpstr>1_Office Theme</vt:lpstr>
      <vt:lpstr>6_db-5-grey</vt:lpstr>
      <vt:lpstr>4_db-5-grey</vt:lpstr>
      <vt:lpstr>5_db-5-grey</vt:lpstr>
      <vt:lpstr>4_Office Theme</vt:lpstr>
      <vt:lpstr>8_db-5-grey</vt:lpstr>
      <vt:lpstr>5_Office Theme</vt:lpstr>
      <vt:lpstr>2_Office Theme</vt:lpstr>
      <vt:lpstr>3_Office Theme</vt:lpstr>
      <vt:lpstr>2_db-5-grey</vt:lpstr>
      <vt:lpstr>6_Office Theme</vt:lpstr>
      <vt:lpstr>PowerPoint Presentation</vt:lpstr>
      <vt:lpstr>PowerPoint Presentation</vt:lpstr>
      <vt:lpstr>PowerPoint Presentation</vt:lpstr>
      <vt:lpstr>Contents</vt:lpstr>
      <vt:lpstr>PowerPoint Presentation</vt:lpstr>
      <vt:lpstr>Course Updates – Midterm</vt:lpstr>
      <vt:lpstr>PowerPoint Presentation</vt:lpstr>
      <vt:lpstr>Codd’s 12 Rules</vt:lpstr>
      <vt:lpstr>Codd’s 12 Rules</vt:lpstr>
      <vt:lpstr>Data Definition Language (DDL)</vt:lpstr>
      <vt:lpstr>Metadata and Catalog</vt:lpstr>
      <vt:lpstr>Data Dictionary Storage</vt:lpstr>
      <vt:lpstr>Relational Representation of System Metadata</vt:lpstr>
      <vt:lpstr>MySQL Catalog (Information_Schema)</vt:lpstr>
      <vt:lpstr>PowerPoint Presentation</vt:lpstr>
      <vt:lpstr>Semi-Join</vt:lpstr>
      <vt:lpstr>Division</vt:lpstr>
      <vt:lpstr>PowerPoint Presentation</vt:lpstr>
      <vt:lpstr>Index Creation</vt:lpstr>
      <vt:lpstr>Index Creation Example</vt:lpstr>
      <vt:lpstr>PowerPoint Presentation</vt:lpstr>
      <vt:lpstr>PowerPoint Presentation</vt:lpstr>
      <vt:lpstr>Functions and Procedures</vt:lpstr>
      <vt:lpstr>Language Constructs for Procedures &amp; Functions</vt:lpstr>
      <vt:lpstr>(Core) Language Constructs (Cont.)</vt:lpstr>
      <vt:lpstr>(Core) Language Constructs – if-then-else</vt:lpstr>
      <vt:lpstr>PowerPoint Presentation</vt:lpstr>
      <vt:lpstr>Declaring SQL Functions</vt:lpstr>
      <vt:lpstr>Table Functions</vt:lpstr>
      <vt:lpstr>PowerPoint Presentation</vt:lpstr>
      <vt:lpstr>SQL Procedures</vt:lpstr>
      <vt:lpstr>SQL Procedures (Cont.)</vt:lpstr>
      <vt:lpstr>PowerPoint Presentation</vt:lpstr>
      <vt:lpstr>Triggers</vt:lpstr>
      <vt:lpstr>Triggering Events and Actions in SQL</vt:lpstr>
      <vt:lpstr>Trigger to Maintain credits_earned value</vt:lpstr>
      <vt:lpstr>Statement Level Triggers</vt:lpstr>
      <vt:lpstr>When Not To Use Triggers</vt:lpstr>
      <vt:lpstr>When Not To Use Triggers (Cont.)</vt:lpstr>
      <vt:lpstr>PowerPoint Presentation</vt:lpstr>
      <vt:lpstr>Comparison</vt:lpstr>
      <vt:lpstr>Comparison – Some Details</vt:lpstr>
      <vt:lpstr>PowerPoint Presentation</vt:lpstr>
      <vt:lpstr>Security Concepts (Terms from Wikipedia)</vt:lpstr>
      <vt:lpstr>Authorization</vt:lpstr>
      <vt:lpstr>Authorization (Cont.)</vt:lpstr>
      <vt:lpstr>Authorization Specification in SQL</vt:lpstr>
      <vt:lpstr>Privileges in SQL</vt:lpstr>
      <vt:lpstr>Revoking Authorization in SQL</vt:lpstr>
      <vt:lpstr>Roles</vt:lpstr>
      <vt:lpstr>Roles Example</vt:lpstr>
      <vt:lpstr>Authorization on Views</vt:lpstr>
      <vt:lpstr>Other Authorization Features</vt:lpstr>
      <vt:lpstr>PowerPoint Presentation</vt:lpstr>
      <vt:lpstr>PowerPoint Presentation</vt:lpstr>
      <vt:lpstr>With Clause</vt:lpstr>
      <vt:lpstr>Complex Queries using With Clause</vt:lpstr>
      <vt:lpstr>Common Table Expressions</vt:lpstr>
      <vt:lpstr>Common Table Expressions – Example</vt:lpstr>
      <vt:lpstr>Common Table Expressions – Example</vt:lpstr>
      <vt:lpstr>PowerPoint Presentation</vt:lpstr>
      <vt:lpstr>Recursion in SQL</vt:lpstr>
      <vt:lpstr>The Power of Recursion</vt:lpstr>
      <vt:lpstr>PowerPoint Presentation</vt:lpstr>
      <vt:lpstr>Advanced Aggregates and Window Functions</vt:lpstr>
      <vt:lpstr>Classic Models: Annual Revenue and YoY Growth by Country</vt:lpstr>
      <vt:lpstr>PowerPoint Presentation</vt:lpstr>
      <vt:lpstr>PowerPoint Presentation</vt:lpstr>
      <vt:lpstr>Complex Attributes</vt:lpstr>
      <vt:lpstr>Composite Attributes</vt:lpstr>
      <vt:lpstr>Entity Attributes</vt:lpstr>
      <vt:lpstr>IMDB Free Data</vt:lpstr>
      <vt:lpstr>Example from IMDB</vt:lpstr>
      <vt:lpstr>PowerPoint Presentation</vt:lpstr>
      <vt:lpstr>Worked 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621</cp:revision>
  <cp:lastPrinted>2018-11-15T21:01:50Z</cp:lastPrinted>
  <dcterms:created xsi:type="dcterms:W3CDTF">2010-04-12T23:12:02Z</dcterms:created>
  <dcterms:modified xsi:type="dcterms:W3CDTF">2024-10-13T20:03:04Z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